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notesMasterIdLst>
    <p:notesMasterId r:id="rId3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notesMaster" Target="notesMasters/notesMaster1.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3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children. Today’s story comes from Luke 2:8–20.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each child by name. Ask the question and let two or three children answer. Say: Today’s story is about the best news anyone ever heard.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night Jesus was born, some shepherds were out in the fields near Bethlehem. It was dark. They stayed awake to keep the sheep safe.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Suddenly an angel of the Lord stood in front of them. Bright light shone all around. The shepherds were terrified!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angel said, Don’t be afraid! I have good news. It is for all the people. These angels are painted on the ceiling of a church in Ethiopia, in Africa.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angel said, Today a Savior is born in Bethlehem. Here is how you will know him. You will find a baby wrapped in cloth, lying in a manger.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Then the whole sky filled with angels. They praised God and sang. Let’s say their song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shepherds said to each other, Let’s go to Bethlehem now and see! They hurried and found Mary and Joseph, and the baby lying in the manger. Look at the light shining on their faces in this painting.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shepherds told everyone what the angel had said. People were amazed. Mary kept all these things in her heart. The shepherds went back to their fields, praising God all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God sent the good news first to ordinary working people out in the dark. That tells us the good news is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Wait for answers.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 the children name people. Every answer is welcome.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Watching their sheep. They were out in the fields, keeping watch over their flock.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Watching their sheep. They were out in the fields, keeping watch over their flock.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Don’t be afraid. The shepherds were scared, so the angel said, “Don’t be afraid.”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Don’t be afraid. The shepherds were scared, so the angel said, “Don’t be afraid.”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All the people. The angel said the good news was for all the people. That means you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All the people. The angel said the good news was for all the people. That means you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He would be lying in a manger. The angel said they would find a baby wrapped in cloth, lying in a manger.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A: He would be lying in a manger. The angel said they would find a baby wrapped in cloth, lying in a manger.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Glory to God in the highest!. The angels praised God: “Glory to God in the highest, on earth peace.”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B: Glory to God in the highest!. The angels praised God: “Glory to God in the highest, on earth peace.”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They told everyone and praised God. They shared the good news, and they went home praising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C: They told everyone and praised God. They shared the good news, and they went home praising God.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question and the choices aloud, and let the children answer. Then show the answer: God’s good news is for everyone. God chose ordinary working people to hear the news first. It is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D: God’s good news is for everyone. God chose ordinary working people to hear the news first. It is for everyone.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children for listening so well.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verse with motions. “I bring you good news” (cup your hands around your mouth). “of great joy” (throw your arms up). “which will be to all the people” (sweep your arm around the circle). Say it like an angel, then like a sleepy shepherd, then all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a finished angel first. Help with rolling and taping the cone.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short messages from the story. Laugh together if the message gets mixed up, then shout the real message all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prayer one line at a time and let the children repeat each line after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image" Target="../media/image-27-1.png"/><Relationship Id="rId3" Type="http://schemas.openxmlformats.org/officeDocument/2006/relationships/image" Target="../media/image-27-1.png"/><Relationship Id="rId4" Type="http://schemas.openxmlformats.org/officeDocument/2006/relationships/slideLayout" Target="../slideLayouts/slideLayout1.xml"/><Relationship Id="rId5"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914400"/>
            <a:ext cx="5394960" cy="4023360"/>
          </a:xfrm>
          <a:prstGeom prst="rect">
            <a:avLst/>
          </a:prstGeom>
          <a:noFill/>
          <a:ln/>
        </p:spPr>
        <p:txBody>
          <a:bodyPr wrap="square" lIns="0" tIns="0" rIns="0" bIns="0" rtlCol="0" anchor="ctr"/>
          <a:lstStyle/>
          <a:p>
            <a:pPr indent="0" marL="0">
              <a:lnSpc>
                <a:spcPct val="105000"/>
              </a:lnSpc>
              <a:spcAft>
                <a:spcPts val="1000"/>
              </a:spcAft>
              <a:buNone/>
            </a:pPr>
            <a:r>
              <a:rPr lang="en-US" sz="2000" dirty="0">
                <a:solidFill>
                  <a:srgbClr val="5F5850"/>
                </a:solidFill>
                <a:latin typeface="Georgia" pitchFamily="34" charset="0"/>
                <a:ea typeface="Georgia" pitchFamily="34" charset="-122"/>
                <a:cs typeface="Georgia" pitchFamily="34" charset="-120"/>
              </a:rPr>
              <a:t>Sunday school · Ages 7–9</a:t>
            </a:r>
            <a:endParaRPr lang="en-US" sz="2000" dirty="0"/>
          </a:p>
          <a:p>
            <a:pPr indent="0" marL="0">
              <a:lnSpc>
                <a:spcPct val="105000"/>
              </a:lnSpc>
              <a:spcAft>
                <a:spcPts val="1200"/>
              </a:spcAft>
              <a:buNone/>
            </a:pPr>
            <a:r>
              <a:rPr lang="en-US" sz="4900" b="1" dirty="0">
                <a:solidFill>
                  <a:srgbClr val="1E1C1A"/>
                </a:solidFill>
                <a:latin typeface="Georgia" pitchFamily="34" charset="0"/>
                <a:ea typeface="Georgia" pitchFamily="34" charset="-122"/>
                <a:cs typeface="Georgia" pitchFamily="34" charset="-120"/>
              </a:rPr>
              <a:t>The shepherds hear the good news</a:t>
            </a:r>
            <a:endParaRPr lang="en-US" sz="2000" dirty="0"/>
          </a:p>
          <a:p>
            <a:pPr indent="0" marL="0">
              <a:lnSpc>
                <a:spcPct val="105000"/>
              </a:lnSpc>
              <a:buNone/>
            </a:pPr>
            <a:r>
              <a:rPr lang="en-US" sz="2800" dirty="0">
                <a:solidFill>
                  <a:srgbClr val="A6141C"/>
                </a:solidFill>
                <a:latin typeface="Georgia" pitchFamily="34" charset="0"/>
                <a:ea typeface="Georgia" pitchFamily="34" charset="-122"/>
                <a:cs typeface="Georgia" pitchFamily="34" charset="-120"/>
              </a:rPr>
              <a:t>Luke 2:8–20</a:t>
            </a:r>
            <a:endParaRPr lang="en-US" sz="2000" dirty="0"/>
          </a:p>
        </p:txBody>
      </p:sp>
      <p:sp>
        <p:nvSpPr>
          <p:cNvPr id="5" name="Shape 2"/>
          <p:cNvSpPr/>
          <p:nvPr/>
        </p:nvSpPr>
        <p:spPr>
          <a:xfrm>
            <a:off x="749808" y="5715000"/>
            <a:ext cx="73152" cy="201168"/>
          </a:xfrm>
          <a:prstGeom prst="rect">
            <a:avLst/>
          </a:prstGeom>
          <a:solidFill>
            <a:srgbClr val="A6141C"/>
          </a:solidFill>
          <a:ln w="12700">
            <a:solidFill>
              <a:srgbClr val="A6141C"/>
            </a:solidFill>
            <a:prstDash val="solid"/>
          </a:ln>
        </p:spPr>
      </p:sp>
      <p:sp>
        <p:nvSpPr>
          <p:cNvPr id="6" name="Shape 3"/>
          <p:cNvSpPr/>
          <p:nvPr/>
        </p:nvSpPr>
        <p:spPr>
          <a:xfrm>
            <a:off x="685800" y="5779008"/>
            <a:ext cx="201168" cy="73152"/>
          </a:xfrm>
          <a:prstGeom prst="rect">
            <a:avLst/>
          </a:prstGeom>
          <a:solidFill>
            <a:srgbClr val="A6141C"/>
          </a:solidFill>
          <a:ln w="12700">
            <a:solidFill>
              <a:srgbClr val="A6141C"/>
            </a:solidFill>
            <a:prstDash val="solid"/>
          </a:ln>
        </p:spPr>
      </p:sp>
      <p:sp>
        <p:nvSpPr>
          <p:cNvPr id="7" name="Text 4"/>
          <p:cNvSpPr/>
          <p:nvPr/>
        </p:nvSpPr>
        <p:spPr>
          <a:xfrm>
            <a:off x="960120" y="5641848"/>
            <a:ext cx="3657600" cy="347472"/>
          </a:xfrm>
          <a:prstGeom prst="rect">
            <a:avLst/>
          </a:prstGeom>
          <a:noFill/>
          <a:ln/>
        </p:spPr>
        <p:txBody>
          <a:bodyPr wrap="square" lIns="0" tIns="0" rIns="0" bIns="0" rtlCol="0" anchor="ctr"/>
          <a:lstStyle/>
          <a:p>
            <a:pPr indent="0" marL="0">
              <a:buNone/>
            </a:pPr>
            <a:r>
              <a:rPr lang="en-US" sz="1600" b="1" dirty="0">
                <a:solidFill>
                  <a:srgbClr val="1E1C1A"/>
                </a:solidFill>
                <a:latin typeface="Georgia" pitchFamily="34" charset="0"/>
                <a:ea typeface="Georgia" pitchFamily="34" charset="-122"/>
                <a:cs typeface="Georgia" pitchFamily="34" charset="-120"/>
              </a:rPr>
              <a:t>Mainline Christian</a:t>
            </a:r>
            <a:endParaRPr lang="en-US" sz="1600" dirty="0"/>
          </a:p>
        </p:txBody>
      </p:sp>
      <p:pic>
        <p:nvPicPr>
          <p:cNvPr id="8" name="Image 0" descr="Shepherds and their sheep">    </p:cNvPr>
          <p:cNvPicPr>
            <a:picLocks noChangeAspect="1"/>
          </p:cNvPicPr>
          <p:nvPr/>
        </p:nvPicPr>
        <p:blipFill>
          <a:blip r:embed="rId1"/>
          <a:stretch>
            <a:fillRect/>
          </a:stretch>
        </p:blipFill>
        <p:spPr>
          <a:xfrm>
            <a:off x="6400800" y="1514589"/>
            <a:ext cx="5105095" cy="38288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Welcome!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What is the best news you ever heard?</a:t>
            </a:r>
            <a:endParaRPr lang="en-US" sz="4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hepherds and their sheep">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Shepherds in the fields</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It was night. The shepherds were watching their sheep.</a:t>
            </a:r>
            <a:endParaRPr lang="en-US"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n angel with good news">    </p:cNvPr>
          <p:cNvPicPr>
            <a:picLocks noChangeAspect="1"/>
          </p:cNvPicPr>
          <p:nvPr/>
        </p:nvPicPr>
        <p:blipFill>
          <a:blip r:embed="rId1"/>
          <a:stretch>
            <a:fillRect/>
          </a:stretch>
        </p:blipFill>
        <p:spPr>
          <a:xfrm>
            <a:off x="6400800" y="1468869"/>
            <a:ext cx="5105095" cy="382882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An angel came!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God’s glory shone all around. The shepherds were scared.</a:t>
            </a:r>
            <a:endParaRPr lang="en-US" sz="4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Rows of painted angel faces with large dark eyes and outspread wings fill the beams of a church ceiling, separated by bands of patterned crosses.">    </p:cNvPr>
          <p:cNvPicPr>
            <a:picLocks noChangeAspect="1"/>
          </p:cNvPicPr>
          <p:nvPr/>
        </p:nvPicPr>
        <p:blipFill>
          <a:blip r:embed="rId1"/>
          <a:stretch>
            <a:fillRect/>
          </a:stretch>
        </p:blipFill>
        <p:spPr>
          <a:xfrm>
            <a:off x="6400800" y="1681050"/>
            <a:ext cx="5105095" cy="3404460"/>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Don’t be afraid!</a:t>
            </a:r>
            <a:endParaRPr lang="en-US" sz="4000" dirty="0"/>
          </a:p>
          <a:p>
            <a:pPr algn="l" indent="0" marL="0">
              <a:lnSpc>
                <a:spcPct val="110000"/>
              </a:lnSpc>
              <a:buNone/>
            </a:pPr>
            <a:r>
              <a:rPr lang="en-US" sz="3700" dirty="0">
                <a:solidFill>
                  <a:srgbClr val="1E1C1A"/>
                </a:solidFill>
                <a:latin typeface="Georgia" pitchFamily="34" charset="0"/>
                <a:ea typeface="Georgia" pitchFamily="34" charset="-122"/>
                <a:cs typeface="Georgia" pitchFamily="34" charset="-120"/>
              </a:rPr>
              <a:t>“Don’t be afraid, for behold, I bring you good news of great joy which will be to all the people.”</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2:10</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anger">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A Savior is born!</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You will find a baby wrapped in cloth, lying in a manger.</a:t>
            </a:r>
            <a:endParaRPr lang="en-US" sz="4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 close group of angels with long golden curls and jeweled circlets sing together, mouths open and brows furrowed in concentration, one turning the page of a songbook on a carved wooden lectern.">    </p:cNvPr>
          <p:cNvPicPr>
            <a:picLocks noChangeAspect="1"/>
          </p:cNvPicPr>
          <p:nvPr/>
        </p:nvPicPr>
        <p:blipFill>
          <a:blip r:embed="rId1"/>
          <a:stretch>
            <a:fillRect/>
          </a:stretch>
        </p:blipFill>
        <p:spPr>
          <a:xfrm>
            <a:off x="6400800" y="1680505"/>
            <a:ext cx="5105095" cy="3405551"/>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Glory to God!</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“Glory to God in the highest, on earth peace”</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2:14</a:t>
            </a:r>
            <a:endParaRPr lang="en-US" sz="4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Mary lifts a cloth from the newborn Jesus, whose light shines on the faces of Joseph and the shepherds crowding around the manger.">    </p:cNvPr>
          <p:cNvPicPr>
            <a:picLocks noChangeAspect="1"/>
          </p:cNvPicPr>
          <p:nvPr/>
        </p:nvPicPr>
        <p:blipFill>
          <a:blip r:embed="rId1"/>
          <a:stretch>
            <a:fillRect/>
          </a:stretch>
        </p:blipFill>
        <p:spPr>
          <a:xfrm>
            <a:off x="6400800" y="1232759"/>
            <a:ext cx="5105095" cy="4301043"/>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go to Bethlehem!</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shepherds hurried. They found Mary, Joseph, and the baby.</a:t>
            </a:r>
            <a:endParaRPr lang="en-US" sz="4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notes">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They told everyone!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The shepherds went back to their sheep, praising God.</a:t>
            </a:r>
            <a:endParaRPr lang="en-US" sz="4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Good news for everyone</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God’s good news came first to shepherds. It is for you too!</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how the shepherds felt when the angel came.</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ctr"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I wonder…</a:t>
            </a:r>
            <a:endParaRPr lang="en-US" sz="4000" dirty="0"/>
          </a:p>
          <a:p>
            <a:pPr algn="ctr" indent="0" marL="0">
              <a:lnSpc>
                <a:spcPct val="110000"/>
              </a:lnSpc>
              <a:buNone/>
            </a:pPr>
            <a:r>
              <a:rPr lang="en-US" sz="3600" dirty="0">
                <a:solidFill>
                  <a:srgbClr val="1E1C1A"/>
                </a:solidFill>
                <a:latin typeface="Georgia" pitchFamily="34" charset="0"/>
                <a:ea typeface="Georgia" pitchFamily="34" charset="-122"/>
                <a:cs typeface="Georgia" pitchFamily="34" charset="-120"/>
              </a:rPr>
              <a:t>I wonder who you would tell this good news to.</a:t>
            </a:r>
            <a:endParaRPr lang="en-US" sz="4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600" b="1" dirty="0">
                <a:solidFill>
                  <a:srgbClr val="1E1C1A"/>
                </a:solidFill>
                <a:latin typeface="Georgia" pitchFamily="34" charset="0"/>
                <a:ea typeface="Georgia" pitchFamily="34" charset="-122"/>
                <a:cs typeface="Georgia" pitchFamily="34" charset="-120"/>
              </a:rPr>
              <a:t>What were the shepherds doing that night?</a:t>
            </a:r>
            <a:endParaRPr lang="en-US" sz="36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Watching their sheep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Baking bread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Fishing in a boat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Sleeping in a castle</a:t>
            </a:r>
            <a:endParaRPr lang="en-US" sz="3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1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600" b="1" dirty="0">
                <a:solidFill>
                  <a:srgbClr val="1E1C1A"/>
                </a:solidFill>
                <a:latin typeface="Georgia" pitchFamily="34" charset="0"/>
                <a:ea typeface="Georgia" pitchFamily="34" charset="-122"/>
                <a:cs typeface="Georgia" pitchFamily="34" charset="-120"/>
              </a:rPr>
              <a:t>What were the shepherds doing that night?</a:t>
            </a:r>
            <a:endParaRPr lang="en-US" sz="36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Watching their sheep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Baking bread</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Fishing in a boat</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Sleeping in a castle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They were out in the fields, keeping watch over their flock.</a:t>
            </a:r>
            <a:endParaRPr lang="en-US" sz="28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angel say first?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 back to sleep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Run away</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Don’t be afraid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Count your sheep</a:t>
            </a:r>
            <a:endParaRPr lang="en-US" sz="3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2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angel say first?</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Go back to sleep</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Run away</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Don’t be afraid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Count your sheep</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 shepherds were scared, so the angel said, “Don’t be afraid.”</a:t>
            </a: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the good news for?</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kings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angels</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All the people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grown-ups</a:t>
            </a:r>
            <a:endParaRPr lang="en-US" sz="3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3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Who is the good news for?</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kings</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angels</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All the people</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grown-ups</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 angel said the good news was for all the people. That means you too!</a:t>
            </a: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would the shepherds know the baby?</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would be lying in a manger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would wear a crown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would be riding a camel</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He would be in a palace</a:t>
            </a:r>
            <a:endParaRPr lang="en-US" sz="3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4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How would the shepherds know the baby?</a:t>
            </a:r>
            <a:endParaRPr lang="en-US" sz="3800" dirty="0"/>
          </a:p>
        </p:txBody>
      </p:sp>
      <p:sp>
        <p:nvSpPr>
          <p:cNvPr id="6" name="Shape 3"/>
          <p:cNvSpPr/>
          <p:nvPr/>
        </p:nvSpPr>
        <p:spPr>
          <a:xfrm>
            <a:off x="685800" y="2103120"/>
            <a:ext cx="5272888" cy="1188720"/>
          </a:xfrm>
          <a:prstGeom prst="roundRect">
            <a:avLst>
              <a:gd name="adj" fmla="val 9231"/>
            </a:avLst>
          </a:prstGeom>
          <a:solidFill>
            <a:srgbClr val="E8F4E6"/>
          </a:solidFill>
          <a:ln w="31750">
            <a:solidFill>
              <a:srgbClr val="2F7D3B"/>
            </a:solidFill>
            <a:prstDash val="solid"/>
          </a:ln>
        </p:spPr>
      </p:sp>
      <p:sp>
        <p:nvSpPr>
          <p:cNvPr id="7" name="Shape 4"/>
          <p:cNvSpPr/>
          <p:nvPr/>
        </p:nvSpPr>
        <p:spPr>
          <a:xfrm>
            <a:off x="886968" y="2414016"/>
            <a:ext cx="566928" cy="566928"/>
          </a:xfrm>
          <a:prstGeom prst="ellipse">
            <a:avLst/>
          </a:prstGeom>
          <a:solidFill>
            <a:srgbClr val="2F7D3B"/>
          </a:solidFill>
          <a:ln w="12700">
            <a:solidFill>
              <a:srgbClr val="2F7D3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He would be lying in a manger</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would wear a crown</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would be riding a camel</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He would be in a palace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A. </a:t>
            </a:r>
            <a:pPr indent="0" marL="0">
              <a:buNone/>
            </a:pPr>
            <a:r>
              <a:rPr lang="en-US" sz="2800" dirty="0">
                <a:solidFill>
                  <a:srgbClr val="1E1C1A"/>
                </a:solidFill>
                <a:latin typeface="Georgia" pitchFamily="34" charset="0"/>
                <a:ea typeface="Georgia" pitchFamily="34" charset="-122"/>
                <a:cs typeface="Georgia" pitchFamily="34" charset="-120"/>
              </a:rPr>
              <a:t>The angel said they would find a baby wrapped in cloth, lying in a manger.</a:t>
            </a:r>
            <a:endParaRPr lang="en-US" sz="2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angels sing?</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Happy birthday to you!</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Glory to God in the highest!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Twinkle, twinkle, little star!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Row, row, row your boat!</a:t>
            </a:r>
            <a:endParaRPr lang="en-US" sz="3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5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800" b="1" dirty="0">
                <a:solidFill>
                  <a:srgbClr val="1E1C1A"/>
                </a:solidFill>
                <a:latin typeface="Georgia" pitchFamily="34" charset="0"/>
                <a:ea typeface="Georgia" pitchFamily="34" charset="-122"/>
                <a:cs typeface="Georgia" pitchFamily="34" charset="-120"/>
              </a:rPr>
              <a:t>What did the angels sing?</a:t>
            </a:r>
            <a:endParaRPr lang="en-US" sz="38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Happy birthday to you!</a:t>
            </a:r>
            <a:endParaRPr lang="en-US" sz="3000" dirty="0"/>
          </a:p>
        </p:txBody>
      </p:sp>
      <p:sp>
        <p:nvSpPr>
          <p:cNvPr id="10" name="Shape 7"/>
          <p:cNvSpPr/>
          <p:nvPr/>
        </p:nvSpPr>
        <p:spPr>
          <a:xfrm>
            <a:off x="6233008" y="2103120"/>
            <a:ext cx="5272888" cy="1188720"/>
          </a:xfrm>
          <a:prstGeom prst="roundRect">
            <a:avLst>
              <a:gd name="adj" fmla="val 9231"/>
            </a:avLst>
          </a:prstGeom>
          <a:solidFill>
            <a:srgbClr val="E8F4E6"/>
          </a:solidFill>
          <a:ln w="31750">
            <a:solidFill>
              <a:srgbClr val="2F7D3B"/>
            </a:solidFill>
            <a:prstDash val="solid"/>
          </a:ln>
        </p:spPr>
      </p:sp>
      <p:sp>
        <p:nvSpPr>
          <p:cNvPr id="11" name="Shape 8"/>
          <p:cNvSpPr/>
          <p:nvPr/>
        </p:nvSpPr>
        <p:spPr>
          <a:xfrm>
            <a:off x="6434176" y="2414016"/>
            <a:ext cx="566928" cy="566928"/>
          </a:xfrm>
          <a:prstGeom prst="ellipse">
            <a:avLst/>
          </a:prstGeom>
          <a:solidFill>
            <a:srgbClr val="2F7D3B"/>
          </a:solidFill>
          <a:ln w="12700">
            <a:solidFill>
              <a:srgbClr val="2F7D3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Glory to God in the highest!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Twinkle, twinkle, little star!</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Row, row, row your boat!</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B. </a:t>
            </a:r>
            <a:pPr indent="0" marL="0">
              <a:buNone/>
            </a:pPr>
            <a:r>
              <a:rPr lang="en-US" sz="2800" dirty="0">
                <a:solidFill>
                  <a:srgbClr val="1E1C1A"/>
                </a:solidFill>
                <a:latin typeface="Georgia" pitchFamily="34" charset="0"/>
                <a:ea typeface="Georgia" pitchFamily="34" charset="-122"/>
                <a:cs typeface="Georgia" pitchFamily="34" charset="-120"/>
              </a:rPr>
              <a:t>The angels praised God: “Glory to God in the highest, on earth peace.”</a:t>
            </a:r>
            <a:endParaRPr lang="en-US" sz="28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the shepherds do after they saw Jesus?</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kept it a secret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went to sleep</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told everyone and praised God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They got lost</a:t>
            </a:r>
            <a:endParaRPr lang="en-US" sz="3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6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100" b="1" dirty="0">
                <a:solidFill>
                  <a:srgbClr val="1E1C1A"/>
                </a:solidFill>
                <a:latin typeface="Georgia" pitchFamily="34" charset="0"/>
                <a:ea typeface="Georgia" pitchFamily="34" charset="-122"/>
                <a:cs typeface="Georgia" pitchFamily="34" charset="-120"/>
              </a:rPr>
              <a:t>What did the shepherds do after they saw Jesus?</a:t>
            </a:r>
            <a:endParaRPr lang="en-US" sz="31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kept it a secret</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went to sleep</a:t>
            </a:r>
            <a:endParaRPr lang="en-US" sz="3000" dirty="0"/>
          </a:p>
        </p:txBody>
      </p:sp>
      <p:sp>
        <p:nvSpPr>
          <p:cNvPr id="14" name="Shape 11"/>
          <p:cNvSpPr/>
          <p:nvPr/>
        </p:nvSpPr>
        <p:spPr>
          <a:xfrm>
            <a:off x="685800" y="3566160"/>
            <a:ext cx="5272888" cy="1188720"/>
          </a:xfrm>
          <a:prstGeom prst="roundRect">
            <a:avLst>
              <a:gd name="adj" fmla="val 9231"/>
            </a:avLst>
          </a:prstGeom>
          <a:solidFill>
            <a:srgbClr val="E8F4E6"/>
          </a:solidFill>
          <a:ln w="31750">
            <a:solidFill>
              <a:srgbClr val="2F7D3B"/>
            </a:solidFill>
            <a:prstDash val="solid"/>
          </a:ln>
        </p:spPr>
      </p:sp>
      <p:sp>
        <p:nvSpPr>
          <p:cNvPr id="15" name="Shape 12"/>
          <p:cNvSpPr/>
          <p:nvPr/>
        </p:nvSpPr>
        <p:spPr>
          <a:xfrm>
            <a:off x="886968" y="3877056"/>
            <a:ext cx="566928" cy="566928"/>
          </a:xfrm>
          <a:prstGeom prst="ellipse">
            <a:avLst/>
          </a:prstGeom>
          <a:solidFill>
            <a:srgbClr val="2F7D3B"/>
          </a:solidFill>
          <a:ln w="12700">
            <a:solidFill>
              <a:srgbClr val="2F7D3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They told everyone and praised God</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They got lost</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C. </a:t>
            </a:r>
            <a:pPr indent="0" marL="0">
              <a:buNone/>
            </a:pPr>
            <a:r>
              <a:rPr lang="en-US" sz="2800" dirty="0">
                <a:solidFill>
                  <a:srgbClr val="1E1C1A"/>
                </a:solidFill>
                <a:latin typeface="Georgia" pitchFamily="34" charset="0"/>
                <a:ea typeface="Georgia" pitchFamily="34" charset="-122"/>
                <a:cs typeface="Georgia" pitchFamily="34" charset="-120"/>
              </a:rPr>
              <a:t>They shared the good news, and they went home praising God.</a:t>
            </a:r>
            <a:endParaRPr lang="en-US" sz="2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Why do you think God told shepherds first?</a:t>
            </a:r>
            <a:endParaRPr lang="en-US" sz="35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Shepherds were the richest people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The angels were lost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Only shepherds can hear angels</a:t>
            </a:r>
            <a:endParaRPr lang="en-US" sz="3000" dirty="0"/>
          </a:p>
        </p:txBody>
      </p:sp>
      <p:sp>
        <p:nvSpPr>
          <p:cNvPr id="18" name="Shape 15"/>
          <p:cNvSpPr/>
          <p:nvPr/>
        </p:nvSpPr>
        <p:spPr>
          <a:xfrm>
            <a:off x="6233008" y="3566160"/>
            <a:ext cx="5272888" cy="1188720"/>
          </a:xfrm>
          <a:prstGeom prst="roundRect">
            <a:avLst>
              <a:gd name="adj" fmla="val 9231"/>
            </a:avLst>
          </a:prstGeom>
          <a:solidFill>
            <a:srgbClr val="FFFFFF"/>
          </a:solidFill>
          <a:ln w="19050">
            <a:solidFill>
              <a:srgbClr val="E6E0D8"/>
            </a:solidFill>
            <a:prstDash val="solid"/>
          </a:ln>
        </p:spPr>
      </p:sp>
      <p:sp>
        <p:nvSpPr>
          <p:cNvPr id="19" name="Shape 16"/>
          <p:cNvSpPr/>
          <p:nvPr/>
        </p:nvSpPr>
        <p:spPr>
          <a:xfrm>
            <a:off x="6434176" y="3877056"/>
            <a:ext cx="566928" cy="566928"/>
          </a:xfrm>
          <a:prstGeom prst="ellipse">
            <a:avLst/>
          </a:prstGeom>
          <a:solidFill>
            <a:srgbClr val="F5F1EB"/>
          </a:solidFill>
          <a:ln w="12700">
            <a:solidFill>
              <a:srgbClr val="F5F1E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dirty="0">
                <a:solidFill>
                  <a:srgbClr val="1E1C1A"/>
                </a:solidFill>
                <a:latin typeface="Georgia" pitchFamily="34" charset="0"/>
                <a:ea typeface="Georgia" pitchFamily="34" charset="-122"/>
                <a:cs typeface="Georgia" pitchFamily="34" charset="-120"/>
              </a:rPr>
              <a:t>God’s good news is for everyone</a:t>
            </a:r>
            <a:endParaRPr lang="en-US" sz="3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685800" y="502920"/>
            <a:ext cx="5486400" cy="365760"/>
          </a:xfrm>
          <a:prstGeom prst="rect">
            <a:avLst/>
          </a:prstGeom>
          <a:noFill/>
          <a:ln/>
        </p:spPr>
        <p:txBody>
          <a:bodyPr wrap="square" lIns="0" tIns="0" rIns="0" bIns="0" rtlCol="0" anchor="ctr"/>
          <a:lstStyle/>
          <a:p>
            <a:pPr indent="0" marL="0">
              <a:buNone/>
            </a:pPr>
            <a:r>
              <a:rPr lang="en-US" sz="1600" dirty="0">
                <a:solidFill>
                  <a:srgbClr val="5F5850"/>
                </a:solidFill>
                <a:latin typeface="Georgia" pitchFamily="34" charset="0"/>
                <a:ea typeface="Georgia" pitchFamily="34" charset="-122"/>
                <a:cs typeface="Georgia" pitchFamily="34" charset="-120"/>
              </a:rPr>
              <a:t>Question 7 of 7</a:t>
            </a:r>
            <a:endParaRPr lang="en-US" sz="1600" dirty="0"/>
          </a:p>
        </p:txBody>
      </p:sp>
      <p:sp>
        <p:nvSpPr>
          <p:cNvPr id="5" name="Text 2"/>
          <p:cNvSpPr/>
          <p:nvPr/>
        </p:nvSpPr>
        <p:spPr>
          <a:xfrm>
            <a:off x="685800" y="914400"/>
            <a:ext cx="10820095" cy="1005840"/>
          </a:xfrm>
          <a:prstGeom prst="rect">
            <a:avLst/>
          </a:prstGeom>
          <a:noFill/>
          <a:ln/>
        </p:spPr>
        <p:txBody>
          <a:bodyPr wrap="square" lIns="0" tIns="0" rIns="0" bIns="0" rtlCol="0" anchor="ctr"/>
          <a:lstStyle/>
          <a:p>
            <a:pPr indent="0" marL="0">
              <a:buNone/>
            </a:pPr>
            <a:r>
              <a:rPr lang="en-US" sz="3500" b="1" dirty="0">
                <a:solidFill>
                  <a:srgbClr val="1E1C1A"/>
                </a:solidFill>
                <a:latin typeface="Georgia" pitchFamily="34" charset="0"/>
                <a:ea typeface="Georgia" pitchFamily="34" charset="-122"/>
                <a:cs typeface="Georgia" pitchFamily="34" charset="-120"/>
              </a:rPr>
              <a:t>Why do you think God told shepherds first?</a:t>
            </a:r>
            <a:endParaRPr lang="en-US" sz="3500" dirty="0"/>
          </a:p>
        </p:txBody>
      </p:sp>
      <p:sp>
        <p:nvSpPr>
          <p:cNvPr id="6" name="Shape 3"/>
          <p:cNvSpPr/>
          <p:nvPr/>
        </p:nvSpPr>
        <p:spPr>
          <a:xfrm>
            <a:off x="685800" y="2103120"/>
            <a:ext cx="5272888" cy="1188720"/>
          </a:xfrm>
          <a:prstGeom prst="roundRect">
            <a:avLst>
              <a:gd name="adj" fmla="val 9231"/>
            </a:avLst>
          </a:prstGeom>
          <a:solidFill>
            <a:srgbClr val="FFFFFF"/>
          </a:solidFill>
          <a:ln w="19050">
            <a:solidFill>
              <a:srgbClr val="E6E0D8"/>
            </a:solidFill>
            <a:prstDash val="solid"/>
          </a:ln>
        </p:spPr>
      </p:sp>
      <p:sp>
        <p:nvSpPr>
          <p:cNvPr id="7" name="Shape 4"/>
          <p:cNvSpPr/>
          <p:nvPr/>
        </p:nvSpPr>
        <p:spPr>
          <a:xfrm>
            <a:off x="886968" y="2414016"/>
            <a:ext cx="566928" cy="566928"/>
          </a:xfrm>
          <a:prstGeom prst="ellipse">
            <a:avLst/>
          </a:prstGeom>
          <a:solidFill>
            <a:srgbClr val="F5F1EB"/>
          </a:solidFill>
          <a:ln w="12700">
            <a:solidFill>
              <a:srgbClr val="F5F1EB"/>
            </a:solidFill>
            <a:prstDash val="solid"/>
          </a:ln>
        </p:spPr>
      </p:sp>
      <p:sp>
        <p:nvSpPr>
          <p:cNvPr id="8" name="Text 5"/>
          <p:cNvSpPr/>
          <p:nvPr/>
        </p:nvSpPr>
        <p:spPr>
          <a:xfrm>
            <a:off x="886968"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A</a:t>
            </a:r>
            <a:endParaRPr lang="en-US" sz="2200" dirty="0"/>
          </a:p>
        </p:txBody>
      </p:sp>
      <p:sp>
        <p:nvSpPr>
          <p:cNvPr id="9" name="Text 6"/>
          <p:cNvSpPr/>
          <p:nvPr/>
        </p:nvSpPr>
        <p:spPr>
          <a:xfrm>
            <a:off x="1645920"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Shepherds were the richest people</a:t>
            </a:r>
            <a:endParaRPr lang="en-US" sz="3000" dirty="0"/>
          </a:p>
        </p:txBody>
      </p:sp>
      <p:sp>
        <p:nvSpPr>
          <p:cNvPr id="10" name="Shape 7"/>
          <p:cNvSpPr/>
          <p:nvPr/>
        </p:nvSpPr>
        <p:spPr>
          <a:xfrm>
            <a:off x="6233008" y="2103120"/>
            <a:ext cx="5272888" cy="1188720"/>
          </a:xfrm>
          <a:prstGeom prst="roundRect">
            <a:avLst>
              <a:gd name="adj" fmla="val 9231"/>
            </a:avLst>
          </a:prstGeom>
          <a:solidFill>
            <a:srgbClr val="FFFFFF"/>
          </a:solidFill>
          <a:ln w="19050">
            <a:solidFill>
              <a:srgbClr val="E6E0D8"/>
            </a:solidFill>
            <a:prstDash val="solid"/>
          </a:ln>
        </p:spPr>
      </p:sp>
      <p:sp>
        <p:nvSpPr>
          <p:cNvPr id="11" name="Shape 8"/>
          <p:cNvSpPr/>
          <p:nvPr/>
        </p:nvSpPr>
        <p:spPr>
          <a:xfrm>
            <a:off x="6434176" y="2414016"/>
            <a:ext cx="566928" cy="566928"/>
          </a:xfrm>
          <a:prstGeom prst="ellipse">
            <a:avLst/>
          </a:prstGeom>
          <a:solidFill>
            <a:srgbClr val="F5F1EB"/>
          </a:solidFill>
          <a:ln w="12700">
            <a:solidFill>
              <a:srgbClr val="F5F1EB"/>
            </a:solidFill>
            <a:prstDash val="solid"/>
          </a:ln>
        </p:spPr>
      </p:sp>
      <p:sp>
        <p:nvSpPr>
          <p:cNvPr id="12" name="Text 9"/>
          <p:cNvSpPr/>
          <p:nvPr/>
        </p:nvSpPr>
        <p:spPr>
          <a:xfrm>
            <a:off x="6434176" y="241401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B</a:t>
            </a:r>
            <a:endParaRPr lang="en-US" sz="2200" dirty="0"/>
          </a:p>
        </p:txBody>
      </p:sp>
      <p:sp>
        <p:nvSpPr>
          <p:cNvPr id="13" name="Text 10"/>
          <p:cNvSpPr/>
          <p:nvPr/>
        </p:nvSpPr>
        <p:spPr>
          <a:xfrm>
            <a:off x="7193128" y="210312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The angels were lost</a:t>
            </a:r>
            <a:endParaRPr lang="en-US" sz="3000" dirty="0"/>
          </a:p>
        </p:txBody>
      </p:sp>
      <p:sp>
        <p:nvSpPr>
          <p:cNvPr id="14" name="Shape 11"/>
          <p:cNvSpPr/>
          <p:nvPr/>
        </p:nvSpPr>
        <p:spPr>
          <a:xfrm>
            <a:off x="685800" y="3566160"/>
            <a:ext cx="5272888" cy="1188720"/>
          </a:xfrm>
          <a:prstGeom prst="roundRect">
            <a:avLst>
              <a:gd name="adj" fmla="val 9231"/>
            </a:avLst>
          </a:prstGeom>
          <a:solidFill>
            <a:srgbClr val="FFFFFF"/>
          </a:solidFill>
          <a:ln w="19050">
            <a:solidFill>
              <a:srgbClr val="E6E0D8"/>
            </a:solidFill>
            <a:prstDash val="solid"/>
          </a:ln>
        </p:spPr>
      </p:sp>
      <p:sp>
        <p:nvSpPr>
          <p:cNvPr id="15" name="Shape 12"/>
          <p:cNvSpPr/>
          <p:nvPr/>
        </p:nvSpPr>
        <p:spPr>
          <a:xfrm>
            <a:off x="886968" y="3877056"/>
            <a:ext cx="566928" cy="566928"/>
          </a:xfrm>
          <a:prstGeom prst="ellipse">
            <a:avLst/>
          </a:prstGeom>
          <a:solidFill>
            <a:srgbClr val="F5F1EB"/>
          </a:solidFill>
          <a:ln w="12700">
            <a:solidFill>
              <a:srgbClr val="F5F1EB"/>
            </a:solidFill>
            <a:prstDash val="solid"/>
          </a:ln>
        </p:spPr>
      </p:sp>
      <p:sp>
        <p:nvSpPr>
          <p:cNvPr id="16" name="Text 13"/>
          <p:cNvSpPr/>
          <p:nvPr/>
        </p:nvSpPr>
        <p:spPr>
          <a:xfrm>
            <a:off x="886968" y="3877056"/>
            <a:ext cx="566928" cy="566928"/>
          </a:xfrm>
          <a:prstGeom prst="rect">
            <a:avLst/>
          </a:prstGeom>
          <a:noFill/>
          <a:ln/>
        </p:spPr>
        <p:txBody>
          <a:bodyPr wrap="square" lIns="0" tIns="0" rIns="0" bIns="0" rtlCol="0" anchor="ctr"/>
          <a:lstStyle/>
          <a:p>
            <a:pPr algn="ctr" indent="0" marL="0">
              <a:buNone/>
            </a:pPr>
            <a:r>
              <a:rPr lang="en-US" sz="2200" b="1" dirty="0">
                <a:solidFill>
                  <a:srgbClr val="1E1C1A"/>
                </a:solidFill>
                <a:latin typeface="Georgia" pitchFamily="34" charset="0"/>
                <a:ea typeface="Georgia" pitchFamily="34" charset="-122"/>
                <a:cs typeface="Georgia" pitchFamily="34" charset="-120"/>
              </a:rPr>
              <a:t>C</a:t>
            </a:r>
            <a:endParaRPr lang="en-US" sz="2200" dirty="0"/>
          </a:p>
        </p:txBody>
      </p:sp>
      <p:sp>
        <p:nvSpPr>
          <p:cNvPr id="17" name="Text 14"/>
          <p:cNvSpPr/>
          <p:nvPr/>
        </p:nvSpPr>
        <p:spPr>
          <a:xfrm>
            <a:off x="1645920" y="3566160"/>
            <a:ext cx="4129888" cy="1188720"/>
          </a:xfrm>
          <a:prstGeom prst="rect">
            <a:avLst/>
          </a:prstGeom>
          <a:noFill/>
          <a:ln/>
        </p:spPr>
        <p:txBody>
          <a:bodyPr wrap="square" lIns="0" tIns="0" rIns="0" bIns="0" rtlCol="0" anchor="ctr"/>
          <a:lstStyle/>
          <a:p>
            <a:pPr indent="0" marL="0">
              <a:buNone/>
            </a:pPr>
            <a:r>
              <a:rPr lang="en-US" sz="3000" dirty="0">
                <a:solidFill>
                  <a:srgbClr val="9A938B"/>
                </a:solidFill>
                <a:latin typeface="Georgia" pitchFamily="34" charset="0"/>
                <a:ea typeface="Georgia" pitchFamily="34" charset="-122"/>
                <a:cs typeface="Georgia" pitchFamily="34" charset="-120"/>
              </a:rPr>
              <a:t>Only shepherds can hear angels</a:t>
            </a:r>
            <a:endParaRPr lang="en-US" sz="3000" dirty="0"/>
          </a:p>
        </p:txBody>
      </p:sp>
      <p:sp>
        <p:nvSpPr>
          <p:cNvPr id="18" name="Shape 15"/>
          <p:cNvSpPr/>
          <p:nvPr/>
        </p:nvSpPr>
        <p:spPr>
          <a:xfrm>
            <a:off x="6233008" y="3566160"/>
            <a:ext cx="5272888" cy="1188720"/>
          </a:xfrm>
          <a:prstGeom prst="roundRect">
            <a:avLst>
              <a:gd name="adj" fmla="val 9231"/>
            </a:avLst>
          </a:prstGeom>
          <a:solidFill>
            <a:srgbClr val="E8F4E6"/>
          </a:solidFill>
          <a:ln w="31750">
            <a:solidFill>
              <a:srgbClr val="2F7D3B"/>
            </a:solidFill>
            <a:prstDash val="solid"/>
          </a:ln>
        </p:spPr>
      </p:sp>
      <p:sp>
        <p:nvSpPr>
          <p:cNvPr id="19" name="Shape 16"/>
          <p:cNvSpPr/>
          <p:nvPr/>
        </p:nvSpPr>
        <p:spPr>
          <a:xfrm>
            <a:off x="6434176" y="3877056"/>
            <a:ext cx="566928" cy="566928"/>
          </a:xfrm>
          <a:prstGeom prst="ellipse">
            <a:avLst/>
          </a:prstGeom>
          <a:solidFill>
            <a:srgbClr val="2F7D3B"/>
          </a:solidFill>
          <a:ln w="12700">
            <a:solidFill>
              <a:srgbClr val="2F7D3B"/>
            </a:solidFill>
            <a:prstDash val="solid"/>
          </a:ln>
        </p:spPr>
      </p:sp>
      <p:sp>
        <p:nvSpPr>
          <p:cNvPr id="20" name="Text 17"/>
          <p:cNvSpPr/>
          <p:nvPr/>
        </p:nvSpPr>
        <p:spPr>
          <a:xfrm>
            <a:off x="6434176" y="3877056"/>
            <a:ext cx="566928" cy="566928"/>
          </a:xfrm>
          <a:prstGeom prst="rect">
            <a:avLst/>
          </a:prstGeom>
          <a:noFill/>
          <a:ln/>
        </p:spPr>
        <p:txBody>
          <a:bodyPr wrap="square" lIns="0" tIns="0" rIns="0" bIns="0" rtlCol="0" anchor="ctr"/>
          <a:lstStyle/>
          <a:p>
            <a:pPr algn="ctr" indent="0" marL="0">
              <a:buNone/>
            </a:pPr>
            <a:r>
              <a:rPr lang="en-US" sz="2200" b="1" dirty="0">
                <a:solidFill>
                  <a:srgbClr val="FFFFFF"/>
                </a:solidFill>
                <a:latin typeface="Georgia" pitchFamily="34" charset="0"/>
                <a:ea typeface="Georgia" pitchFamily="34" charset="-122"/>
                <a:cs typeface="Georgia" pitchFamily="34" charset="-120"/>
              </a:rPr>
              <a:t>D</a:t>
            </a:r>
            <a:endParaRPr lang="en-US" sz="2200" dirty="0"/>
          </a:p>
        </p:txBody>
      </p:sp>
      <p:sp>
        <p:nvSpPr>
          <p:cNvPr id="21" name="Text 18"/>
          <p:cNvSpPr/>
          <p:nvPr/>
        </p:nvSpPr>
        <p:spPr>
          <a:xfrm>
            <a:off x="7193128" y="3566160"/>
            <a:ext cx="4129888" cy="1188720"/>
          </a:xfrm>
          <a:prstGeom prst="rect">
            <a:avLst/>
          </a:prstGeom>
          <a:noFill/>
          <a:ln/>
        </p:spPr>
        <p:txBody>
          <a:bodyPr wrap="square" lIns="0" tIns="0" rIns="0" bIns="0" rtlCol="0" anchor="ctr"/>
          <a:lstStyle/>
          <a:p>
            <a:pPr indent="0" marL="0">
              <a:buNone/>
            </a:pPr>
            <a:r>
              <a:rPr lang="en-US" sz="3000" b="1" dirty="0">
                <a:solidFill>
                  <a:srgbClr val="1E1C1A"/>
                </a:solidFill>
                <a:latin typeface="Georgia" pitchFamily="34" charset="0"/>
                <a:ea typeface="Georgia" pitchFamily="34" charset="-122"/>
                <a:cs typeface="Georgia" pitchFamily="34" charset="-120"/>
              </a:rPr>
              <a:t>God’s good news is for everyone</a:t>
            </a:r>
            <a:endParaRPr lang="en-US" sz="3000" dirty="0"/>
          </a:p>
        </p:txBody>
      </p:sp>
      <p:sp>
        <p:nvSpPr>
          <p:cNvPr id="22" name="Text 19"/>
          <p:cNvSpPr/>
          <p:nvPr/>
        </p:nvSpPr>
        <p:spPr>
          <a:xfrm>
            <a:off x="685800" y="5074920"/>
            <a:ext cx="10820095" cy="1234440"/>
          </a:xfrm>
          <a:prstGeom prst="rect">
            <a:avLst/>
          </a:prstGeom>
          <a:noFill/>
          <a:ln/>
        </p:spPr>
        <p:txBody>
          <a:bodyPr wrap="square" lIns="0" tIns="0" rIns="0" bIns="0" rtlCol="0" anchor="t"/>
          <a:lstStyle/>
          <a:p>
            <a:pPr indent="0" marL="0">
              <a:buNone/>
            </a:pPr>
            <a:r>
              <a:rPr lang="en-US" sz="2800" b="1" dirty="0">
                <a:solidFill>
                  <a:srgbClr val="1E1C1A"/>
                </a:solidFill>
                <a:latin typeface="Georgia" pitchFamily="34" charset="0"/>
                <a:ea typeface="Georgia" pitchFamily="34" charset="-122"/>
                <a:cs typeface="Georgia" pitchFamily="34" charset="-120"/>
              </a:rPr>
              <a:t>The answer is D. </a:t>
            </a:r>
            <a:pPr indent="0" marL="0">
              <a:buNone/>
            </a:pPr>
            <a:r>
              <a:rPr lang="en-US" sz="2800" dirty="0">
                <a:solidFill>
                  <a:srgbClr val="1E1C1A"/>
                </a:solidFill>
                <a:latin typeface="Georgia" pitchFamily="34" charset="0"/>
                <a:ea typeface="Georgia" pitchFamily="34" charset="-122"/>
                <a:cs typeface="Georgia" pitchFamily="34" charset="-120"/>
              </a:rPr>
              <a:t>God chose ordinary working people to hear the news first. It is for everyone.</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Star">    </p:cNvPr>
          <p:cNvPicPr>
            <a:picLocks noChangeAspect="1"/>
          </p:cNvPicPr>
          <p:nvPr/>
        </p:nvPicPr>
        <p:blipFill>
          <a:blip r:embed="rId1"/>
          <a:stretch>
            <a:fillRect/>
          </a:stretch>
        </p:blipFill>
        <p:spPr>
          <a:xfrm>
            <a:off x="4480560" y="1234440"/>
            <a:ext cx="960120" cy="960120"/>
          </a:xfrm>
          <a:prstGeom prst="rect">
            <a:avLst/>
          </a:prstGeom>
        </p:spPr>
      </p:pic>
      <p:pic>
        <p:nvPicPr>
          <p:cNvPr id="5" name="Image 1" descr="Star">    </p:cNvPr>
          <p:cNvPicPr>
            <a:picLocks noChangeAspect="1"/>
          </p:cNvPicPr>
          <p:nvPr/>
        </p:nvPicPr>
        <p:blipFill>
          <a:blip r:embed="rId2"/>
          <a:stretch>
            <a:fillRect/>
          </a:stretch>
        </p:blipFill>
        <p:spPr>
          <a:xfrm>
            <a:off x="5623560" y="914400"/>
            <a:ext cx="960120" cy="960120"/>
          </a:xfrm>
          <a:prstGeom prst="rect">
            <a:avLst/>
          </a:prstGeom>
        </p:spPr>
      </p:pic>
      <p:pic>
        <p:nvPicPr>
          <p:cNvPr id="6" name="Image 2" descr="Star">    </p:cNvPr>
          <p:cNvPicPr>
            <a:picLocks noChangeAspect="1"/>
          </p:cNvPicPr>
          <p:nvPr/>
        </p:nvPicPr>
        <p:blipFill>
          <a:blip r:embed="rId3"/>
          <a:stretch>
            <a:fillRect/>
          </a:stretch>
        </p:blipFill>
        <p:spPr>
          <a:xfrm>
            <a:off x="6766560" y="1234440"/>
            <a:ext cx="960120" cy="960120"/>
          </a:xfrm>
          <a:prstGeom prst="rect">
            <a:avLst/>
          </a:prstGeom>
        </p:spPr>
      </p:pic>
      <p:sp>
        <p:nvSpPr>
          <p:cNvPr id="7" name="Text 1"/>
          <p:cNvSpPr/>
          <p:nvPr/>
        </p:nvSpPr>
        <p:spPr>
          <a:xfrm>
            <a:off x="685800" y="2468880"/>
            <a:ext cx="10820095" cy="2926080"/>
          </a:xfrm>
          <a:prstGeom prst="rect">
            <a:avLst/>
          </a:prstGeom>
          <a:noFill/>
          <a:ln/>
        </p:spPr>
        <p:txBody>
          <a:bodyPr wrap="square" lIns="0" tIns="0" rIns="0" bIns="0" rtlCol="0" anchor="ctr"/>
          <a:lstStyle/>
          <a:p>
            <a:pPr algn="ctr" indent="0" marL="0">
              <a:spcAft>
                <a:spcPts val="1000"/>
              </a:spcAft>
              <a:buNone/>
            </a:pPr>
            <a:r>
              <a:rPr lang="en-US" sz="6000" b="1" dirty="0">
                <a:solidFill>
                  <a:srgbClr val="A6141C"/>
                </a:solidFill>
                <a:latin typeface="Georgia" pitchFamily="34" charset="0"/>
                <a:ea typeface="Georgia" pitchFamily="34" charset="-122"/>
                <a:cs typeface="Georgia" pitchFamily="34" charset="-120"/>
              </a:rPr>
              <a:t>Great job!</a:t>
            </a:r>
            <a:endParaRPr lang="en-US" sz="6000" dirty="0"/>
          </a:p>
          <a:p>
            <a:pPr algn="ctr" indent="0" marL="0">
              <a:buNone/>
            </a:pPr>
            <a:r>
              <a:rPr lang="en-US" sz="3200" dirty="0">
                <a:solidFill>
                  <a:srgbClr val="1E1C1A"/>
                </a:solidFill>
                <a:latin typeface="Georgia" pitchFamily="34" charset="0"/>
                <a:ea typeface="Georgia" pitchFamily="34" charset="-122"/>
                <a:cs typeface="Georgia" pitchFamily="34" charset="-120"/>
              </a:rPr>
              <a:t>You finished all 7 questions.</a:t>
            </a:r>
            <a:endParaRPr lang="en-US" sz="60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angel">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Our memory verse</a:t>
            </a:r>
            <a:endParaRPr lang="en-US" sz="4000" dirty="0"/>
          </a:p>
          <a:p>
            <a:pPr algn="l" indent="0" marL="0">
              <a:lnSpc>
                <a:spcPct val="110000"/>
              </a:lnSpc>
              <a:buNone/>
            </a:pPr>
            <a:r>
              <a:rPr lang="en-US" sz="4000" dirty="0">
                <a:solidFill>
                  <a:srgbClr val="1E1C1A"/>
                </a:solidFill>
                <a:latin typeface="Georgia" pitchFamily="34" charset="0"/>
                <a:ea typeface="Georgia" pitchFamily="34" charset="-122"/>
                <a:cs typeface="Georgia" pitchFamily="34" charset="-120"/>
              </a:rPr>
              <a:t>“I bring you good news of great joy which will be to all the people.”</a:t>
            </a:r>
            <a:endParaRPr lang="en-US" sz="4000" dirty="0"/>
          </a:p>
          <a:p>
            <a:pPr algn="l" indent="0" marL="0">
              <a:lnSpc>
                <a:spcPct val="110000"/>
              </a:lnSpc>
              <a:buNone/>
            </a:pPr>
            <a:r>
              <a:rPr lang="en-US" sz="2400" dirty="0">
                <a:solidFill>
                  <a:srgbClr val="A6141C"/>
                </a:solidFill>
                <a:latin typeface="Georgia" pitchFamily="34" charset="0"/>
                <a:ea typeface="Georgia" pitchFamily="34" charset="-122"/>
                <a:cs typeface="Georgia" pitchFamily="34" charset="-120"/>
              </a:rPr>
              <a:t>Luke 2:10</a:t>
            </a:r>
            <a:endParaRPr lang="en-US" sz="40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Make a good-news angel</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Roll half a paper plate into a cone.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Trace and cut out your two hands.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Glue the hands on as wings.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Add a face and a halo.</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Write: Good news for all!</a:t>
            </a:r>
            <a:endParaRPr lang="en-US" sz="40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sp>
        <p:nvSpPr>
          <p:cNvPr id="4" name="Text 1"/>
          <p:cNvSpPr/>
          <p:nvPr/>
        </p:nvSpPr>
        <p:spPr>
          <a:xfrm>
            <a:off x="1280160" y="731520"/>
            <a:ext cx="9631375"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Pass the good news</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Sit in a circle.</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Whisper the message to your neighbor.</a:t>
            </a:r>
            <a:endParaRPr lang="en-US" sz="4000" dirty="0"/>
          </a:p>
          <a:p>
            <a:pPr algn="l" marL="431800" indent="-431800">
              <a:lnSpc>
                <a:spcPct val="110000"/>
              </a:lnSpc>
              <a:spcAft>
                <a:spcPts val="800"/>
              </a:spcAft>
              <a:buSzPct val="100000"/>
              <a:buFont typeface="+mj-lt"/>
              <a:buAutoNum type="arabicPeriod" startAt="1"/>
            </a:pPr>
            <a:r>
              <a:rPr lang="en-US" sz="3000" dirty="0">
                <a:solidFill>
                  <a:srgbClr val="1E1C1A"/>
                </a:solidFill>
                <a:latin typeface="Georgia" pitchFamily="34" charset="0"/>
                <a:ea typeface="Georgia" pitchFamily="34" charset="-122"/>
                <a:cs typeface="Georgia" pitchFamily="34" charset="-120"/>
              </a:rPr>
              <a:t>The last person stands up and tells everyone!</a:t>
            </a:r>
            <a:endParaRPr lang="en-US" sz="40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DFCFA"/>
        </a:solidFill>
      </p:bgPr>
    </p:bg>
    <p:spTree>
      <p:nvGrpSpPr>
        <p:cNvPr id="1" name=""/>
        <p:cNvGrpSpPr/>
        <p:nvPr/>
      </p:nvGrpSpPr>
      <p:grpSpPr>
        <a:xfrm>
          <a:off x="0" y="0"/>
          <a:ext cx="0" cy="0"/>
          <a:chOff x="0" y="0"/>
          <a:chExt cx="0" cy="0"/>
        </a:xfrm>
      </p:grpSpPr>
      <p:sp>
        <p:nvSpPr>
          <p:cNvPr id="2" name="Shape 0"/>
          <p:cNvSpPr/>
          <p:nvPr/>
        </p:nvSpPr>
        <p:spPr>
          <a:xfrm>
            <a:off x="685800" y="6446520"/>
            <a:ext cx="548640" cy="0"/>
          </a:xfrm>
          <a:prstGeom prst="line">
            <a:avLst/>
          </a:prstGeom>
          <a:noFill/>
          <a:ln w="25400">
            <a:solidFill>
              <a:srgbClr val="A6141C"/>
            </a:solidFill>
            <a:prstDash val="solid"/>
          </a:ln>
        </p:spPr>
      </p:sp>
      <p:pic>
        <p:nvPicPr>
          <p:cNvPr id="4" name="Image 0" descr="heart">    </p:cNvPr>
          <p:cNvPicPr>
            <a:picLocks noChangeAspect="1"/>
          </p:cNvPicPr>
          <p:nvPr/>
        </p:nvPicPr>
        <p:blipFill>
          <a:blip r:embed="rId1"/>
          <a:stretch>
            <a:fillRect/>
          </a:stretch>
        </p:blipFill>
        <p:spPr>
          <a:xfrm>
            <a:off x="7166564" y="1596497"/>
            <a:ext cx="3573567" cy="3573567"/>
          </a:xfrm>
          <a:prstGeom prst="rect">
            <a:avLst/>
          </a:prstGeom>
        </p:spPr>
      </p:pic>
      <p:sp>
        <p:nvSpPr>
          <p:cNvPr id="5" name="Text 1"/>
          <p:cNvSpPr/>
          <p:nvPr/>
        </p:nvSpPr>
        <p:spPr>
          <a:xfrm>
            <a:off x="685800" y="731520"/>
            <a:ext cx="5394960" cy="5303520"/>
          </a:xfrm>
          <a:prstGeom prst="rect">
            <a:avLst/>
          </a:prstGeom>
          <a:noFill/>
          <a:ln/>
        </p:spPr>
        <p:txBody>
          <a:bodyPr wrap="square" lIns="0" tIns="0" rIns="0" bIns="0" rtlCol="0" anchor="ctr"/>
          <a:lstStyle/>
          <a:p>
            <a:pPr algn="l" indent="0" marL="0">
              <a:lnSpc>
                <a:spcPct val="110000"/>
              </a:lnSpc>
              <a:spcAft>
                <a:spcPts val="1400"/>
              </a:spcAft>
              <a:buNone/>
            </a:pPr>
            <a:r>
              <a:rPr lang="en-US" sz="4000" b="1" dirty="0">
                <a:solidFill>
                  <a:srgbClr val="1E1C1A"/>
                </a:solidFill>
                <a:latin typeface="Georgia" pitchFamily="34" charset="0"/>
                <a:ea typeface="Georgia" pitchFamily="34" charset="-122"/>
                <a:cs typeface="Georgia" pitchFamily="34" charset="-120"/>
              </a:rPr>
              <a:t>Let’s pray</a:t>
            </a:r>
            <a:endParaRPr lang="en-US" sz="4000" dirty="0"/>
          </a:p>
          <a:p>
            <a:pPr algn="l" indent="0" marL="0">
              <a:lnSpc>
                <a:spcPct val="110000"/>
              </a:lnSpc>
              <a:buNone/>
            </a:pPr>
            <a:r>
              <a:rPr lang="en-US" sz="3600" dirty="0">
                <a:solidFill>
                  <a:srgbClr val="1E1C1A"/>
                </a:solidFill>
                <a:latin typeface="Georgia" pitchFamily="34" charset="0"/>
                <a:ea typeface="Georgia" pitchFamily="34" charset="-122"/>
                <a:cs typeface="Georgia" pitchFamily="34" charset="-120"/>
              </a:rPr>
              <a:t>Dear God, thank you for the good news of Jesus. It is for all the people, and for me. Help me share it. Amen.</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31</Slides>
  <Notes>31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vector>
  </TitlesOfParts>
  <Company>Mainline Christian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shepherds hear the good news</dc:title>
  <dc:subject>Sunday school lesson: Luke 2:8–20</dc:subject>
  <dc:creator>Mainline Christian</dc:creator>
  <cp:lastModifiedBy>Mainline Christian</cp:lastModifiedBy>
  <cp:revision>1</cp:revision>
  <dcterms:created xsi:type="dcterms:W3CDTF">2026-10-22T13:47:06Z</dcterms:created>
  <dcterms:modified xsi:type="dcterms:W3CDTF">2026-10-22T13:47:06Z</dcterms:modified>
</cp:coreProperties>
</file>