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notesMasterIdLst>
    <p:notesMasterId r:id="rId3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 Id="rId3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children. Today’s story comes from Matthew 1:18–25.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each child by name. Ask the question and let two or three children answer. Say: Today God tells a man named Joseph what to name a very special baby.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there was a man named Joseph. He lived in Nazareth. Many people think he was a carpenter, a builder who worked with wood. Joseph loved God. He was going to marry a young woman named Mary.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day Joseph found out that Mary was going to have a baby. Joseph knew he was not the baby’s father. He did not understand. He felt confused and sad.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Joseph decided not to marry Mary after all. But he was kind. He did not want anyone to say mean things about her. So he planned to end their promise without a fuss.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night Joseph went to sleep. In a dream, an angel from God came to him. The angel said, “Joseph, son of David, don’t be afraid. Take Mary home to be your wife. Her baby is from God’s Holy Spirit.”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angel said, “She will have a son. You shall name him Jesus, because he will save his people.” The name Jesus means “God saves.”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Matthew tells us that Jesus has another name too: Immanuel. Immanuel means “God with us.” Point up, then give yourself a hug.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Joseph woke up and remembered his dream. He was brave. He did just what the angel said. He took Mary home to be his wife.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the baby was born, Joseph named him Jesus. Giving the baby his name was like saying, “This is my son. I will love him and take care of him.” In this painting by Gerard van Honthorst, Joseph and the shepherds look at baby Jesus.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Joseph listened to God. He was kind and brave. God was with Joseph, with Mary, and with baby Jesus. God is with us too, every day and every night.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Wait in silence for answers. Every answer is welcome.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Children may say at night, at school, or when they feel scared. Receive every answer gently.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Mary. Joseph and Mary had promised to marry each 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C: Mary. Joseph and Mary had promised to marry each 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In a dream. An angel spoke to Joseph in a dream while he was asleep.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B: In a dream. An angel spoke to Joseph in a dream while he was asleep.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“Don’t be afraid.”. The angel said, “Joseph, son of David, don’t be afraid.”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B: “Don’t be afraid.”. The angel said, “Joseph, son of David, don’t be afraid.”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Jesus. The angel said to name him Jesus, and Joseph did.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B: Jesus. The angel said to name him Jesus, and Joseph did.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God with us. Matthew tells us that Immanuel means “God with 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B: God with us. Matthew tells us that Immanuel means “God with 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He did what the angel said. Joseph took Mary home to be his wife, just as the angel said.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D: He did what the angel said. Joseph took Mary home to be his wife, just as the angel said.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God is with us. Jesus is Immanuel, God with us, every day and every night.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C: God is with us. Jesus is Immanuel, God with us, every day and every night.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the children for listening so well.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 verse with motions. “They shall call his name” (cup hands around your mouth). “Immanuel” (clap the four parts: Im-man-u-el). “Which is, being interpreted” (open your hands like a book). “God with us” (point up, hug yourself, then spread your arms wide).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a finished door hanger first. Help with writing as needed. Say: When you go to bed, look at your door hanger and remember that God is with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gentle, safe messages, such as “Hop three times” or “Wave to everyone.” Play until every child has had a turn as Joseph.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prayer one line at a time and let the children repeat each line after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1.png"/><Relationship Id="rId3" Type="http://schemas.openxmlformats.org/officeDocument/2006/relationships/image" Target="../media/image-28-1.png"/><Relationship Id="rId4" Type="http://schemas.openxmlformats.org/officeDocument/2006/relationships/slideLayout" Target="../slideLayouts/slideLayout1.xml"/><Relationship Id="rId5"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914400"/>
            <a:ext cx="5394960" cy="4023360"/>
          </a:xfrm>
          <a:prstGeom prst="rect">
            <a:avLst/>
          </a:prstGeom>
          <a:noFill/>
          <a:ln/>
        </p:spPr>
        <p:txBody>
          <a:bodyPr wrap="square" lIns="0" tIns="0" rIns="0" bIns="0" rtlCol="0" anchor="ctr"/>
          <a:lstStyle/>
          <a:p>
            <a:pPr indent="0" marL="0">
              <a:lnSpc>
                <a:spcPct val="105000"/>
              </a:lnSpc>
              <a:spcAft>
                <a:spcPts val="1000"/>
              </a:spcAft>
              <a:buNone/>
            </a:pPr>
            <a:r>
              <a:rPr lang="en-US" sz="2000" dirty="0">
                <a:solidFill>
                  <a:srgbClr val="5F5850"/>
                </a:solidFill>
                <a:latin typeface="Georgia" pitchFamily="34" charset="0"/>
                <a:ea typeface="Georgia" pitchFamily="34" charset="-122"/>
                <a:cs typeface="Georgia" pitchFamily="34" charset="-120"/>
              </a:rPr>
              <a:t>Sunday school · Ages 7–9</a:t>
            </a:r>
            <a:endParaRPr lang="en-US" sz="2000" dirty="0"/>
          </a:p>
          <a:p>
            <a:pPr indent="0" marL="0">
              <a:lnSpc>
                <a:spcPct val="105000"/>
              </a:lnSpc>
              <a:spcAft>
                <a:spcPts val="1200"/>
              </a:spcAft>
              <a:buNone/>
            </a:pPr>
            <a:r>
              <a:rPr lang="en-US" sz="5400" b="1" dirty="0">
                <a:solidFill>
                  <a:srgbClr val="1E1C1A"/>
                </a:solidFill>
                <a:latin typeface="Georgia" pitchFamily="34" charset="0"/>
                <a:ea typeface="Georgia" pitchFamily="34" charset="-122"/>
                <a:cs typeface="Georgia" pitchFamily="34" charset="-120"/>
              </a:rPr>
              <a:t>Joseph’s dream</a:t>
            </a:r>
            <a:endParaRPr lang="en-US" sz="2000" dirty="0"/>
          </a:p>
          <a:p>
            <a:pPr indent="0" marL="0">
              <a:lnSpc>
                <a:spcPct val="105000"/>
              </a:lnSpc>
              <a:buNone/>
            </a:pPr>
            <a:r>
              <a:rPr lang="en-US" sz="2800" dirty="0">
                <a:solidFill>
                  <a:srgbClr val="A6141C"/>
                </a:solidFill>
                <a:latin typeface="Georgia" pitchFamily="34" charset="0"/>
                <a:ea typeface="Georgia" pitchFamily="34" charset="-122"/>
                <a:cs typeface="Georgia" pitchFamily="34" charset="-120"/>
              </a:rPr>
              <a:t>Matthew 1:18–25</a:t>
            </a:r>
            <a:endParaRPr lang="en-US" sz="2000" dirty="0"/>
          </a:p>
        </p:txBody>
      </p:sp>
      <p:sp>
        <p:nvSpPr>
          <p:cNvPr id="5" name="Shape 2"/>
          <p:cNvSpPr/>
          <p:nvPr/>
        </p:nvSpPr>
        <p:spPr>
          <a:xfrm>
            <a:off x="749808" y="5715000"/>
            <a:ext cx="73152" cy="201168"/>
          </a:xfrm>
          <a:prstGeom prst="rect">
            <a:avLst/>
          </a:prstGeom>
          <a:solidFill>
            <a:srgbClr val="A6141C"/>
          </a:solidFill>
          <a:ln w="12700">
            <a:solidFill>
              <a:srgbClr val="A6141C"/>
            </a:solidFill>
            <a:prstDash val="solid"/>
          </a:ln>
        </p:spPr>
      </p:sp>
      <p:sp>
        <p:nvSpPr>
          <p:cNvPr id="6" name="Shape 3"/>
          <p:cNvSpPr/>
          <p:nvPr/>
        </p:nvSpPr>
        <p:spPr>
          <a:xfrm>
            <a:off x="685800" y="5779008"/>
            <a:ext cx="201168" cy="73152"/>
          </a:xfrm>
          <a:prstGeom prst="rect">
            <a:avLst/>
          </a:prstGeom>
          <a:solidFill>
            <a:srgbClr val="A6141C"/>
          </a:solidFill>
          <a:ln w="12700">
            <a:solidFill>
              <a:srgbClr val="A6141C"/>
            </a:solidFill>
            <a:prstDash val="solid"/>
          </a:ln>
        </p:spPr>
      </p:sp>
      <p:sp>
        <p:nvSpPr>
          <p:cNvPr id="7" name="Text 4"/>
          <p:cNvSpPr/>
          <p:nvPr/>
        </p:nvSpPr>
        <p:spPr>
          <a:xfrm>
            <a:off x="960120" y="5641848"/>
            <a:ext cx="3657600" cy="347472"/>
          </a:xfrm>
          <a:prstGeom prst="rect">
            <a:avLst/>
          </a:prstGeom>
          <a:noFill/>
          <a:ln/>
        </p:spPr>
        <p:txBody>
          <a:bodyPr wrap="square" lIns="0" tIns="0" rIns="0" bIns="0" rtlCol="0" anchor="ctr"/>
          <a:lstStyle/>
          <a:p>
            <a:pPr indent="0" marL="0">
              <a:buNone/>
            </a:pPr>
            <a:r>
              <a:rPr lang="en-US" sz="1600" b="1" dirty="0">
                <a:solidFill>
                  <a:srgbClr val="1E1C1A"/>
                </a:solidFill>
                <a:latin typeface="Georgia" pitchFamily="34" charset="0"/>
                <a:ea typeface="Georgia" pitchFamily="34" charset="-122"/>
                <a:cs typeface="Georgia" pitchFamily="34" charset="-120"/>
              </a:rPr>
              <a:t>Mainline Christian</a:t>
            </a:r>
            <a:endParaRPr lang="en-US" sz="1600" dirty="0"/>
          </a:p>
        </p:txBody>
      </p:sp>
      <p:pic>
        <p:nvPicPr>
          <p:cNvPr id="8" name="Image 0" descr="A dream at night">    </p:cNvPr>
          <p:cNvPicPr>
            <a:picLocks noChangeAspect="1"/>
          </p:cNvPicPr>
          <p:nvPr/>
        </p:nvPicPr>
        <p:blipFill>
          <a:blip r:embed="rId1"/>
          <a:stretch>
            <a:fillRect/>
          </a:stretch>
        </p:blipFill>
        <p:spPr>
          <a:xfrm>
            <a:off x="6400800" y="1514589"/>
            <a:ext cx="5105095" cy="382882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heart">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Welcome!</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What is your name? Do you know who chose it for you?</a:t>
            </a:r>
            <a:endParaRPr lang="en-US" sz="4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village">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Joseph was a good man.</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Joseph was going to marry Mary.</a:t>
            </a:r>
            <a:endParaRPr lang="en-US" sz="4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cloud">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Joseph had a hard problem.</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Mary was going to have a baby. Joseph knew it was not his baby.</a:t>
            </a:r>
            <a:endParaRPr lang="en-US" sz="4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heart">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Joseph made a kind plan.</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He did not want anyone to be mean to Mary.</a:t>
            </a:r>
            <a:endParaRPr lang="en-US" sz="4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A dream at night">    </p:cNvPr>
          <p:cNvPicPr>
            <a:picLocks noChangeAspect="1"/>
          </p:cNvPicPr>
          <p:nvPr/>
        </p:nvPicPr>
        <p:blipFill>
          <a:blip r:embed="rId1"/>
          <a:stretch>
            <a:fillRect/>
          </a:stretch>
        </p:blipFill>
        <p:spPr>
          <a:xfrm>
            <a:off x="6400800" y="1468869"/>
            <a:ext cx="5105095" cy="3828821"/>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An angel came in a dream!</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“Joseph, son of David, don’t be afraid.”</a:t>
            </a:r>
            <a:endParaRPr lang="en-US" sz="4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baby">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Name him Jesus.</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The angel said, “You shall name him Jesus.”</a:t>
            </a:r>
            <a:endParaRPr lang="en-US" sz="4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star">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Immanuel: God with us</a:t>
            </a:r>
            <a:endParaRPr lang="en-US" sz="4000" dirty="0"/>
          </a:p>
          <a:p>
            <a:pPr algn="l" indent="0" marL="0">
              <a:lnSpc>
                <a:spcPct val="110000"/>
              </a:lnSpc>
              <a:buNone/>
            </a:pPr>
            <a:r>
              <a:rPr lang="en-US" sz="4000" dirty="0">
                <a:solidFill>
                  <a:srgbClr val="1E1C1A"/>
                </a:solidFill>
                <a:latin typeface="Georgia" pitchFamily="34" charset="0"/>
                <a:ea typeface="Georgia" pitchFamily="34" charset="-122"/>
                <a:cs typeface="Georgia" pitchFamily="34" charset="-120"/>
              </a:rPr>
              <a:t>“They shall call his name Immanuel, which is, being interpreted, “God with us.”</a:t>
            </a:r>
            <a:endParaRPr lang="en-US" sz="4000" dirty="0"/>
          </a:p>
          <a:p>
            <a:pPr algn="l" indent="0" marL="0">
              <a:lnSpc>
                <a:spcPct val="110000"/>
              </a:lnSpc>
              <a:buNone/>
            </a:pPr>
            <a:r>
              <a:rPr lang="en-US" sz="2400" dirty="0">
                <a:solidFill>
                  <a:srgbClr val="A6141C"/>
                </a:solidFill>
                <a:latin typeface="Georgia" pitchFamily="34" charset="0"/>
                <a:ea typeface="Georgia" pitchFamily="34" charset="-122"/>
                <a:cs typeface="Georgia" pitchFamily="34" charset="-120"/>
              </a:rPr>
              <a:t>Matthew 1:23</a:t>
            </a:r>
            <a:endParaRPr lang="en-US" sz="4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sun">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Joseph woke up.</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He did just what the angel said.</a:t>
            </a:r>
            <a:endParaRPr lang="en-US" sz="4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Mary lifts a cloth from the newborn Jesus, whose light shines on the faces of Joseph and the shepherds crowding around the manger.">    </p:cNvPr>
          <p:cNvPicPr>
            <a:picLocks noChangeAspect="1"/>
          </p:cNvPicPr>
          <p:nvPr/>
        </p:nvPicPr>
        <p:blipFill>
          <a:blip r:embed="rId1"/>
          <a:stretch>
            <a:fillRect/>
          </a:stretch>
        </p:blipFill>
        <p:spPr>
          <a:xfrm>
            <a:off x="6400800" y="1232759"/>
            <a:ext cx="5105095" cy="4301043"/>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Joseph named the baby Jesus.</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Joseph loved Jesus and took care of him.</a:t>
            </a:r>
            <a:endParaRPr lang="en-US" sz="4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house">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God is with us.</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God was with Joseph and Mary. God is with us too.</a:t>
            </a:r>
            <a:endParaRPr lang="en-US" sz="4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ctr"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I wonder…</a:t>
            </a:r>
            <a:endParaRPr lang="en-US" sz="4000" dirty="0"/>
          </a:p>
          <a:p>
            <a:pPr algn="ctr" indent="0" marL="0">
              <a:lnSpc>
                <a:spcPct val="110000"/>
              </a:lnSpc>
              <a:buNone/>
            </a:pPr>
            <a:r>
              <a:rPr lang="en-US" sz="3600" dirty="0">
                <a:solidFill>
                  <a:srgbClr val="1E1C1A"/>
                </a:solidFill>
                <a:latin typeface="Georgia" pitchFamily="34" charset="0"/>
                <a:ea typeface="Georgia" pitchFamily="34" charset="-122"/>
                <a:cs typeface="Georgia" pitchFamily="34" charset="-120"/>
              </a:rPr>
              <a:t>I wonder how Joseph felt when he woke up from his dream.</a:t>
            </a:r>
            <a:endParaRPr lang="en-US" sz="4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ctr"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I wonder…</a:t>
            </a:r>
            <a:endParaRPr lang="en-US" sz="4000" dirty="0"/>
          </a:p>
          <a:p>
            <a:pPr algn="ctr" indent="0" marL="0">
              <a:lnSpc>
                <a:spcPct val="110000"/>
              </a:lnSpc>
              <a:buNone/>
            </a:pPr>
            <a:r>
              <a:rPr lang="en-US" sz="3600" dirty="0">
                <a:solidFill>
                  <a:srgbClr val="1E1C1A"/>
                </a:solidFill>
                <a:latin typeface="Georgia" pitchFamily="34" charset="0"/>
                <a:ea typeface="Georgia" pitchFamily="34" charset="-122"/>
                <a:cs typeface="Georgia" pitchFamily="34" charset="-120"/>
              </a:rPr>
              <a:t>I wonder when you need to remember that God is with you.</a:t>
            </a:r>
            <a:endParaRPr lang="en-US" sz="4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1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Who was Joseph going to marry?</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Elizabeth</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 queen</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Mary</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Sarah</a:t>
            </a:r>
            <a:endParaRPr lang="en-US" sz="3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1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Who was Joseph going to marry?</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Elizabeth</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A queen</a:t>
            </a:r>
            <a:endParaRPr lang="en-US" sz="3000" dirty="0"/>
          </a:p>
        </p:txBody>
      </p:sp>
      <p:sp>
        <p:nvSpPr>
          <p:cNvPr id="14" name="Shape 11"/>
          <p:cNvSpPr/>
          <p:nvPr/>
        </p:nvSpPr>
        <p:spPr>
          <a:xfrm>
            <a:off x="685800" y="3566160"/>
            <a:ext cx="5272888" cy="1188720"/>
          </a:xfrm>
          <a:prstGeom prst="roundRect">
            <a:avLst>
              <a:gd name="adj" fmla="val 9231"/>
            </a:avLst>
          </a:prstGeom>
          <a:solidFill>
            <a:srgbClr val="E8F4E6"/>
          </a:solidFill>
          <a:ln w="31750">
            <a:solidFill>
              <a:srgbClr val="2F7D3B"/>
            </a:solidFill>
            <a:prstDash val="solid"/>
          </a:ln>
        </p:spPr>
      </p:sp>
      <p:sp>
        <p:nvSpPr>
          <p:cNvPr id="15" name="Shape 12"/>
          <p:cNvSpPr/>
          <p:nvPr/>
        </p:nvSpPr>
        <p:spPr>
          <a:xfrm>
            <a:off x="886968" y="3877056"/>
            <a:ext cx="566928" cy="566928"/>
          </a:xfrm>
          <a:prstGeom prst="ellipse">
            <a:avLst/>
          </a:prstGeom>
          <a:solidFill>
            <a:srgbClr val="2F7D3B"/>
          </a:solidFill>
          <a:ln w="12700">
            <a:solidFill>
              <a:srgbClr val="2F7D3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Mary</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Sarah</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C. </a:t>
            </a:r>
            <a:pPr indent="0" marL="0">
              <a:buNone/>
            </a:pPr>
            <a:r>
              <a:rPr lang="en-US" sz="2800" dirty="0">
                <a:solidFill>
                  <a:srgbClr val="1E1C1A"/>
                </a:solidFill>
                <a:latin typeface="Georgia" pitchFamily="34" charset="0"/>
                <a:ea typeface="Georgia" pitchFamily="34" charset="-122"/>
                <a:cs typeface="Georgia" pitchFamily="34" charset="-120"/>
              </a:rPr>
              <a:t>Joseph and Mary had promised to marry each other.</a:t>
            </a:r>
            <a:endParaRPr lang="en-US" sz="2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2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How did the angel talk to Joseph?</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On the phone</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In a dream</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In a letter</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At the market</a:t>
            </a:r>
            <a:endParaRPr lang="en-US" sz="3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2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How did the angel talk to Joseph?</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On the phone</a:t>
            </a:r>
            <a:endParaRPr lang="en-US" sz="3000" dirty="0"/>
          </a:p>
        </p:txBody>
      </p:sp>
      <p:sp>
        <p:nvSpPr>
          <p:cNvPr id="10" name="Shape 7"/>
          <p:cNvSpPr/>
          <p:nvPr/>
        </p:nvSpPr>
        <p:spPr>
          <a:xfrm>
            <a:off x="6233008" y="2103120"/>
            <a:ext cx="5272888" cy="1188720"/>
          </a:xfrm>
          <a:prstGeom prst="roundRect">
            <a:avLst>
              <a:gd name="adj" fmla="val 9231"/>
            </a:avLst>
          </a:prstGeom>
          <a:solidFill>
            <a:srgbClr val="E8F4E6"/>
          </a:solidFill>
          <a:ln w="31750">
            <a:solidFill>
              <a:srgbClr val="2F7D3B"/>
            </a:solidFill>
            <a:prstDash val="solid"/>
          </a:ln>
        </p:spPr>
      </p:sp>
      <p:sp>
        <p:nvSpPr>
          <p:cNvPr id="11" name="Shape 8"/>
          <p:cNvSpPr/>
          <p:nvPr/>
        </p:nvSpPr>
        <p:spPr>
          <a:xfrm>
            <a:off x="6434176" y="2414016"/>
            <a:ext cx="566928" cy="566928"/>
          </a:xfrm>
          <a:prstGeom prst="ellipse">
            <a:avLst/>
          </a:prstGeom>
          <a:solidFill>
            <a:srgbClr val="2F7D3B"/>
          </a:solidFill>
          <a:ln w="12700">
            <a:solidFill>
              <a:srgbClr val="2F7D3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In a dream</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In a letter</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At the market</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B. </a:t>
            </a:r>
            <a:pPr indent="0" marL="0">
              <a:buNone/>
            </a:pPr>
            <a:r>
              <a:rPr lang="en-US" sz="2800" dirty="0">
                <a:solidFill>
                  <a:srgbClr val="1E1C1A"/>
                </a:solidFill>
                <a:latin typeface="Georgia" pitchFamily="34" charset="0"/>
                <a:ea typeface="Georgia" pitchFamily="34" charset="-122"/>
                <a:cs typeface="Georgia" pitchFamily="34" charset="-120"/>
              </a:rPr>
              <a:t>An angel spoke to Joseph in a dream while he was asleep.</a:t>
            </a:r>
            <a:endParaRPr lang="en-US" sz="2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3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did the angel tell Joseph first?</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“Run away!”</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“Don’t be afraid.”</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“Go back to sleep.”</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“Build a boat.”</a:t>
            </a:r>
            <a:endParaRPr lang="en-US" sz="3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3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did the angel tell Joseph first?</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“Run away!”</a:t>
            </a:r>
            <a:endParaRPr lang="en-US" sz="3000" dirty="0"/>
          </a:p>
        </p:txBody>
      </p:sp>
      <p:sp>
        <p:nvSpPr>
          <p:cNvPr id="10" name="Shape 7"/>
          <p:cNvSpPr/>
          <p:nvPr/>
        </p:nvSpPr>
        <p:spPr>
          <a:xfrm>
            <a:off x="6233008" y="2103120"/>
            <a:ext cx="5272888" cy="1188720"/>
          </a:xfrm>
          <a:prstGeom prst="roundRect">
            <a:avLst>
              <a:gd name="adj" fmla="val 9231"/>
            </a:avLst>
          </a:prstGeom>
          <a:solidFill>
            <a:srgbClr val="E8F4E6"/>
          </a:solidFill>
          <a:ln w="31750">
            <a:solidFill>
              <a:srgbClr val="2F7D3B"/>
            </a:solidFill>
            <a:prstDash val="solid"/>
          </a:ln>
        </p:spPr>
      </p:sp>
      <p:sp>
        <p:nvSpPr>
          <p:cNvPr id="11" name="Shape 8"/>
          <p:cNvSpPr/>
          <p:nvPr/>
        </p:nvSpPr>
        <p:spPr>
          <a:xfrm>
            <a:off x="6434176" y="2414016"/>
            <a:ext cx="566928" cy="566928"/>
          </a:xfrm>
          <a:prstGeom prst="ellipse">
            <a:avLst/>
          </a:prstGeom>
          <a:solidFill>
            <a:srgbClr val="2F7D3B"/>
          </a:solidFill>
          <a:ln w="12700">
            <a:solidFill>
              <a:srgbClr val="2F7D3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“Don’t be afraid.”</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“Go back to sleep.”</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“Build a boat.”</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B. </a:t>
            </a:r>
            <a:pPr indent="0" marL="0">
              <a:buNone/>
            </a:pPr>
            <a:r>
              <a:rPr lang="en-US" sz="2800" dirty="0">
                <a:solidFill>
                  <a:srgbClr val="1E1C1A"/>
                </a:solidFill>
                <a:latin typeface="Georgia" pitchFamily="34" charset="0"/>
                <a:ea typeface="Georgia" pitchFamily="34" charset="-122"/>
                <a:cs typeface="Georgia" pitchFamily="34" charset="-120"/>
              </a:rPr>
              <a:t>The angel said, “Joseph, son of David, don’t be afraid.”</a:t>
            </a:r>
            <a:endParaRPr lang="en-US" sz="2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4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name did Joseph give the baby?</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John</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Jesus</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David</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Joseph</a:t>
            </a:r>
            <a:endParaRPr lang="en-US" sz="3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4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name did Joseph give the baby?</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John</a:t>
            </a:r>
            <a:endParaRPr lang="en-US" sz="3000" dirty="0"/>
          </a:p>
        </p:txBody>
      </p:sp>
      <p:sp>
        <p:nvSpPr>
          <p:cNvPr id="10" name="Shape 7"/>
          <p:cNvSpPr/>
          <p:nvPr/>
        </p:nvSpPr>
        <p:spPr>
          <a:xfrm>
            <a:off x="6233008" y="2103120"/>
            <a:ext cx="5272888" cy="1188720"/>
          </a:xfrm>
          <a:prstGeom prst="roundRect">
            <a:avLst>
              <a:gd name="adj" fmla="val 9231"/>
            </a:avLst>
          </a:prstGeom>
          <a:solidFill>
            <a:srgbClr val="E8F4E6"/>
          </a:solidFill>
          <a:ln w="31750">
            <a:solidFill>
              <a:srgbClr val="2F7D3B"/>
            </a:solidFill>
            <a:prstDash val="solid"/>
          </a:ln>
        </p:spPr>
      </p:sp>
      <p:sp>
        <p:nvSpPr>
          <p:cNvPr id="11" name="Shape 8"/>
          <p:cNvSpPr/>
          <p:nvPr/>
        </p:nvSpPr>
        <p:spPr>
          <a:xfrm>
            <a:off x="6434176" y="2414016"/>
            <a:ext cx="566928" cy="566928"/>
          </a:xfrm>
          <a:prstGeom prst="ellipse">
            <a:avLst/>
          </a:prstGeom>
          <a:solidFill>
            <a:srgbClr val="2F7D3B"/>
          </a:solidFill>
          <a:ln w="12700">
            <a:solidFill>
              <a:srgbClr val="2F7D3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Jesus</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David</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Joseph</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B. </a:t>
            </a:r>
            <a:pPr indent="0" marL="0">
              <a:buNone/>
            </a:pPr>
            <a:r>
              <a:rPr lang="en-US" sz="2800" dirty="0">
                <a:solidFill>
                  <a:srgbClr val="1E1C1A"/>
                </a:solidFill>
                <a:latin typeface="Georgia" pitchFamily="34" charset="0"/>
                <a:ea typeface="Georgia" pitchFamily="34" charset="-122"/>
                <a:cs typeface="Georgia" pitchFamily="34" charset="-120"/>
              </a:rPr>
              <a:t>The angel said to name him Jesus, and Joseph did.</a:t>
            </a:r>
            <a:endParaRPr lang="en-US" sz="2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5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does “Immanuel” mean?</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Big and strong</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God with us</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Happy birthday</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Good night</a:t>
            </a:r>
            <a:endParaRPr lang="en-US" sz="3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5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does “Immanuel” mean?</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Big and strong</a:t>
            </a:r>
            <a:endParaRPr lang="en-US" sz="3000" dirty="0"/>
          </a:p>
        </p:txBody>
      </p:sp>
      <p:sp>
        <p:nvSpPr>
          <p:cNvPr id="10" name="Shape 7"/>
          <p:cNvSpPr/>
          <p:nvPr/>
        </p:nvSpPr>
        <p:spPr>
          <a:xfrm>
            <a:off x="6233008" y="2103120"/>
            <a:ext cx="5272888" cy="1188720"/>
          </a:xfrm>
          <a:prstGeom prst="roundRect">
            <a:avLst>
              <a:gd name="adj" fmla="val 9231"/>
            </a:avLst>
          </a:prstGeom>
          <a:solidFill>
            <a:srgbClr val="E8F4E6"/>
          </a:solidFill>
          <a:ln w="31750">
            <a:solidFill>
              <a:srgbClr val="2F7D3B"/>
            </a:solidFill>
            <a:prstDash val="solid"/>
          </a:ln>
        </p:spPr>
      </p:sp>
      <p:sp>
        <p:nvSpPr>
          <p:cNvPr id="11" name="Shape 8"/>
          <p:cNvSpPr/>
          <p:nvPr/>
        </p:nvSpPr>
        <p:spPr>
          <a:xfrm>
            <a:off x="6434176" y="2414016"/>
            <a:ext cx="566928" cy="566928"/>
          </a:xfrm>
          <a:prstGeom prst="ellipse">
            <a:avLst/>
          </a:prstGeom>
          <a:solidFill>
            <a:srgbClr val="2F7D3B"/>
          </a:solidFill>
          <a:ln w="12700">
            <a:solidFill>
              <a:srgbClr val="2F7D3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God with us</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Happy birthday</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Good night</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B. </a:t>
            </a:r>
            <a:pPr indent="0" marL="0">
              <a:buNone/>
            </a:pPr>
            <a:r>
              <a:rPr lang="en-US" sz="2800" dirty="0">
                <a:solidFill>
                  <a:srgbClr val="1E1C1A"/>
                </a:solidFill>
                <a:latin typeface="Georgia" pitchFamily="34" charset="0"/>
                <a:ea typeface="Georgia" pitchFamily="34" charset="-122"/>
                <a:cs typeface="Georgia" pitchFamily="34" charset="-120"/>
              </a:rPr>
              <a:t>Matthew tells us that Immanuel means “God with us.”</a:t>
            </a:r>
            <a:endParaRPr lang="en-US" sz="2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6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did Joseph do when he woke up?</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forgot his dream</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went fishing</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moved far away</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did what the angel said</a:t>
            </a:r>
            <a:endParaRPr lang="en-US" sz="3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6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did Joseph do when he woke up?</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He forgot his dream</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He went fishing</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He moved far away</a:t>
            </a:r>
            <a:endParaRPr lang="en-US" sz="3000" dirty="0"/>
          </a:p>
        </p:txBody>
      </p:sp>
      <p:sp>
        <p:nvSpPr>
          <p:cNvPr id="18" name="Shape 15"/>
          <p:cNvSpPr/>
          <p:nvPr/>
        </p:nvSpPr>
        <p:spPr>
          <a:xfrm>
            <a:off x="6233008" y="3566160"/>
            <a:ext cx="5272888" cy="1188720"/>
          </a:xfrm>
          <a:prstGeom prst="roundRect">
            <a:avLst>
              <a:gd name="adj" fmla="val 9231"/>
            </a:avLst>
          </a:prstGeom>
          <a:solidFill>
            <a:srgbClr val="E8F4E6"/>
          </a:solidFill>
          <a:ln w="31750">
            <a:solidFill>
              <a:srgbClr val="2F7D3B"/>
            </a:solidFill>
            <a:prstDash val="solid"/>
          </a:ln>
        </p:spPr>
      </p:sp>
      <p:sp>
        <p:nvSpPr>
          <p:cNvPr id="19" name="Shape 16"/>
          <p:cNvSpPr/>
          <p:nvPr/>
        </p:nvSpPr>
        <p:spPr>
          <a:xfrm>
            <a:off x="6434176" y="3877056"/>
            <a:ext cx="566928" cy="566928"/>
          </a:xfrm>
          <a:prstGeom prst="ellipse">
            <a:avLst/>
          </a:prstGeom>
          <a:solidFill>
            <a:srgbClr val="2F7D3B"/>
          </a:solidFill>
          <a:ln w="12700">
            <a:solidFill>
              <a:srgbClr val="2F7D3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He did what the angel said</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D. </a:t>
            </a:r>
            <a:pPr indent="0" marL="0">
              <a:buNone/>
            </a:pPr>
            <a:r>
              <a:rPr lang="en-US" sz="2800" dirty="0">
                <a:solidFill>
                  <a:srgbClr val="1E1C1A"/>
                </a:solidFill>
                <a:latin typeface="Georgia" pitchFamily="34" charset="0"/>
                <a:ea typeface="Georgia" pitchFamily="34" charset="-122"/>
                <a:cs typeface="Georgia" pitchFamily="34" charset="-120"/>
              </a:rPr>
              <a:t>Joseph took Mary home to be his wife, just as the angel said.</a:t>
            </a:r>
            <a:endParaRPr lang="en-US" sz="2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7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does this story show us about God?</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God is far away</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God only loves grown-ups</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God is with us</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God is too busy for us</a:t>
            </a:r>
            <a:endParaRPr lang="en-US" sz="3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7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does this story show us about God?</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God is far away</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God only loves grown-ups</a:t>
            </a:r>
            <a:endParaRPr lang="en-US" sz="3000" dirty="0"/>
          </a:p>
        </p:txBody>
      </p:sp>
      <p:sp>
        <p:nvSpPr>
          <p:cNvPr id="14" name="Shape 11"/>
          <p:cNvSpPr/>
          <p:nvPr/>
        </p:nvSpPr>
        <p:spPr>
          <a:xfrm>
            <a:off x="685800" y="3566160"/>
            <a:ext cx="5272888" cy="1188720"/>
          </a:xfrm>
          <a:prstGeom prst="roundRect">
            <a:avLst>
              <a:gd name="adj" fmla="val 9231"/>
            </a:avLst>
          </a:prstGeom>
          <a:solidFill>
            <a:srgbClr val="E8F4E6"/>
          </a:solidFill>
          <a:ln w="31750">
            <a:solidFill>
              <a:srgbClr val="2F7D3B"/>
            </a:solidFill>
            <a:prstDash val="solid"/>
          </a:ln>
        </p:spPr>
      </p:sp>
      <p:sp>
        <p:nvSpPr>
          <p:cNvPr id="15" name="Shape 12"/>
          <p:cNvSpPr/>
          <p:nvPr/>
        </p:nvSpPr>
        <p:spPr>
          <a:xfrm>
            <a:off x="886968" y="3877056"/>
            <a:ext cx="566928" cy="566928"/>
          </a:xfrm>
          <a:prstGeom prst="ellipse">
            <a:avLst/>
          </a:prstGeom>
          <a:solidFill>
            <a:srgbClr val="2F7D3B"/>
          </a:solidFill>
          <a:ln w="12700">
            <a:solidFill>
              <a:srgbClr val="2F7D3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God is with us</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God is too busy for us</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C. </a:t>
            </a:r>
            <a:pPr indent="0" marL="0">
              <a:buNone/>
            </a:pPr>
            <a:r>
              <a:rPr lang="en-US" sz="2800" dirty="0">
                <a:solidFill>
                  <a:srgbClr val="1E1C1A"/>
                </a:solidFill>
                <a:latin typeface="Georgia" pitchFamily="34" charset="0"/>
                <a:ea typeface="Georgia" pitchFamily="34" charset="-122"/>
                <a:cs typeface="Georgia" pitchFamily="34" charset="-120"/>
              </a:rPr>
              <a:t>Jesus is Immanuel, God with us, every day and every night.</a:t>
            </a:r>
            <a:endParaRPr lang="en-US" sz="28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Star">    </p:cNvPr>
          <p:cNvPicPr>
            <a:picLocks noChangeAspect="1"/>
          </p:cNvPicPr>
          <p:nvPr/>
        </p:nvPicPr>
        <p:blipFill>
          <a:blip r:embed="rId1"/>
          <a:stretch>
            <a:fillRect/>
          </a:stretch>
        </p:blipFill>
        <p:spPr>
          <a:xfrm>
            <a:off x="4480560" y="1234440"/>
            <a:ext cx="960120" cy="960120"/>
          </a:xfrm>
          <a:prstGeom prst="rect">
            <a:avLst/>
          </a:prstGeom>
        </p:spPr>
      </p:pic>
      <p:pic>
        <p:nvPicPr>
          <p:cNvPr id="5" name="Image 1" descr="Star">    </p:cNvPr>
          <p:cNvPicPr>
            <a:picLocks noChangeAspect="1"/>
          </p:cNvPicPr>
          <p:nvPr/>
        </p:nvPicPr>
        <p:blipFill>
          <a:blip r:embed="rId2"/>
          <a:stretch>
            <a:fillRect/>
          </a:stretch>
        </p:blipFill>
        <p:spPr>
          <a:xfrm>
            <a:off x="5623560" y="914400"/>
            <a:ext cx="960120" cy="960120"/>
          </a:xfrm>
          <a:prstGeom prst="rect">
            <a:avLst/>
          </a:prstGeom>
        </p:spPr>
      </p:pic>
      <p:pic>
        <p:nvPicPr>
          <p:cNvPr id="6" name="Image 2" descr="Star">    </p:cNvPr>
          <p:cNvPicPr>
            <a:picLocks noChangeAspect="1"/>
          </p:cNvPicPr>
          <p:nvPr/>
        </p:nvPicPr>
        <p:blipFill>
          <a:blip r:embed="rId3"/>
          <a:stretch>
            <a:fillRect/>
          </a:stretch>
        </p:blipFill>
        <p:spPr>
          <a:xfrm>
            <a:off x="6766560" y="1234440"/>
            <a:ext cx="960120" cy="960120"/>
          </a:xfrm>
          <a:prstGeom prst="rect">
            <a:avLst/>
          </a:prstGeom>
        </p:spPr>
      </p:pic>
      <p:sp>
        <p:nvSpPr>
          <p:cNvPr id="7" name="Text 1"/>
          <p:cNvSpPr/>
          <p:nvPr/>
        </p:nvSpPr>
        <p:spPr>
          <a:xfrm>
            <a:off x="685800" y="2468880"/>
            <a:ext cx="10820095" cy="2926080"/>
          </a:xfrm>
          <a:prstGeom prst="rect">
            <a:avLst/>
          </a:prstGeom>
          <a:noFill/>
          <a:ln/>
        </p:spPr>
        <p:txBody>
          <a:bodyPr wrap="square" lIns="0" tIns="0" rIns="0" bIns="0" rtlCol="0" anchor="ctr"/>
          <a:lstStyle/>
          <a:p>
            <a:pPr algn="ctr" indent="0" marL="0">
              <a:spcAft>
                <a:spcPts val="1000"/>
              </a:spcAft>
              <a:buNone/>
            </a:pPr>
            <a:r>
              <a:rPr lang="en-US" sz="6000" b="1" dirty="0">
                <a:solidFill>
                  <a:srgbClr val="A6141C"/>
                </a:solidFill>
                <a:latin typeface="Georgia" pitchFamily="34" charset="0"/>
                <a:ea typeface="Georgia" pitchFamily="34" charset="-122"/>
                <a:cs typeface="Georgia" pitchFamily="34" charset="-120"/>
              </a:rPr>
              <a:t>Great job!</a:t>
            </a:r>
            <a:endParaRPr lang="en-US" sz="6000" dirty="0"/>
          </a:p>
          <a:p>
            <a:pPr algn="ctr" indent="0" marL="0">
              <a:buNone/>
            </a:pPr>
            <a:r>
              <a:rPr lang="en-US" sz="3200" dirty="0">
                <a:solidFill>
                  <a:srgbClr val="1E1C1A"/>
                </a:solidFill>
                <a:latin typeface="Georgia" pitchFamily="34" charset="0"/>
                <a:ea typeface="Georgia" pitchFamily="34" charset="-122"/>
                <a:cs typeface="Georgia" pitchFamily="34" charset="-120"/>
              </a:rPr>
              <a:t>You finished all 7 questions.</a:t>
            </a:r>
            <a:endParaRPr lang="en-US" sz="6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Verse card">    </p:cNvPr>
          <p:cNvPicPr>
            <a:picLocks noChangeAspect="1"/>
          </p:cNvPicPr>
          <p:nvPr/>
        </p:nvPicPr>
        <p:blipFill>
          <a:blip r:embed="rId1"/>
          <a:stretch>
            <a:fillRect/>
          </a:stretch>
        </p:blipFill>
        <p:spPr>
          <a:xfrm>
            <a:off x="6400800" y="830732"/>
            <a:ext cx="5105095" cy="5105095"/>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Our memory verse</a:t>
            </a:r>
            <a:endParaRPr lang="en-US" sz="4000" dirty="0"/>
          </a:p>
          <a:p>
            <a:pPr algn="l" indent="0" marL="0">
              <a:lnSpc>
                <a:spcPct val="110000"/>
              </a:lnSpc>
              <a:buNone/>
            </a:pPr>
            <a:r>
              <a:rPr lang="en-US" sz="4000" dirty="0">
                <a:solidFill>
                  <a:srgbClr val="1E1C1A"/>
                </a:solidFill>
                <a:latin typeface="Georgia" pitchFamily="34" charset="0"/>
                <a:ea typeface="Georgia" pitchFamily="34" charset="-122"/>
                <a:cs typeface="Georgia" pitchFamily="34" charset="-120"/>
              </a:rPr>
              <a:t>“They shall call his name Immanuel, which is, being interpreted, “God with us.”</a:t>
            </a:r>
            <a:endParaRPr lang="en-US" sz="4000" dirty="0"/>
          </a:p>
          <a:p>
            <a:pPr algn="l" indent="0" marL="0">
              <a:lnSpc>
                <a:spcPct val="110000"/>
              </a:lnSpc>
              <a:buNone/>
            </a:pPr>
            <a:r>
              <a:rPr lang="en-US" sz="2400" dirty="0">
                <a:solidFill>
                  <a:srgbClr val="A6141C"/>
                </a:solidFill>
                <a:latin typeface="Georgia" pitchFamily="34" charset="0"/>
                <a:ea typeface="Georgia" pitchFamily="34" charset="-122"/>
                <a:cs typeface="Georgia" pitchFamily="34" charset="-120"/>
              </a:rPr>
              <a:t>Matthew 1:23</a:t>
            </a:r>
            <a:endParaRPr lang="en-US" sz="40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Make a God-with-us door hanger</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Write “God with us” on the front.</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Draw yourself, your family, or your home.</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On the back, write “Don’t be afraid.”</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Draw a night sky with a moon and stars.</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Hang it on your bedroom door.</a:t>
            </a:r>
            <a:endParaRPr lang="en-US" sz="40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Wake up, Joseph!</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Everyone rests their head and closes their eyes.</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The angel whispers a message to one sleeper.</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Wake up, Joseph! Do what the angel said.</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Everyone guesses the message.</a:t>
            </a:r>
            <a:endParaRPr lang="en-US" sz="4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heart">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Let’s pray</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Dear God, thank you for Joseph, who listened and was kind. Thank you for being with us, day and night. Amen.</a:t>
            </a:r>
            <a:endParaRPr lang="en-US" sz="4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Georgia"/>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32</Slides>
  <Notes>32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vector>
  </TitlesOfParts>
  <Company>Mainline Christian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Joseph’s dream</dc:title>
  <dc:subject>Sunday school lesson: Matthew 1:18–25</dc:subject>
  <dc:creator>Mainline Christian</dc:creator>
  <cp:lastModifiedBy>Mainline Christian</cp:lastModifiedBy>
  <cp:revision>1</cp:revision>
  <dcterms:created xsi:type="dcterms:W3CDTF">2026-10-22T13:47:04Z</dcterms:created>
  <dcterms:modified xsi:type="dcterms:W3CDTF">2026-10-22T13:47:04Z</dcterms:modified>
</cp:coreProperties>
</file>