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Lst>
  <p:notesMasterIdLst>
    <p:notesMasterId r:id="rId3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notesMaster" Target="notesMasters/notesMaster1.xml"/><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 Id="rId4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the children. Today’s story comes from Jonah 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each child by name. Ask the question and let two or three children answer. Say: Today we will hear about a man who ran the other way, and what God did next.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Jonah was a prophet. A prophet listens to God and tells other people what God says. One day God said, “Jonah, get up! Go to Nineveh, that great city. The people there are doing cruel and wrong things. Tell them I see what they are doing.”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Nineveh was a big city far to the east. The people there were enemies of Jonah’s people. Jonah did not want to go. So he went the other way! He found a ship going to Tarshish, far to the west, and he paid to ride on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ship sailed out to sea. God sent a great wind. Whoosh! The waves grew bigger and bigger. The ship rocked up and down. The sailors were scared, and each one prayed to his own god.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was Jonah? Down at the bottom of the ship, fast asleep! The captain woke him up. “How can you sleep? Wake up! Pray to your God! Maybe your God will help 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Jonah told the sailors that he worshiped the God who made the sea and the dry land, and that he was running away from God. “Throw me into the sea,” he said. “Then the sea will be calm.” The sailors were kind. They did not want to hurt Jonah. They rowed and rowed to get back to land, but the waves only got bigger.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the sailors prayed to the LORD, Jonah’s God. Then they lifted Jonah up and put him into the sea. Right away, the wind stopped and the waves stopped. The sailors were amazed, and they worshiped God.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Down, down, down went Jonah into the water. But God had a plan. God sent a big fish. Gulp! It swallowed Jonah whole. Jonah was inside the fish for three days and three nights. It was dark and wet and smelly, but Jonah was safe.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Inside the fish, Jonah did something important. He prayed. “God, I called to you, and you heard me. Thank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Then God spoke to the fish, and the fish spat Jonah out onto the dry beach. Splat! Jonah ran away, and God kept caring for him. God gave Jonah a second chance.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verse comes from Psalm 139, a prayer that says God is with us everywhere: up in the sky, far across the sea, and even in the dark. “Even there” means even in the deepest sea, even inside a fish!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Wait in silence for answers. Every answer is welcome.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the children imagine. Some may say it was dark, smelly, or lonely. Some may say God felt close.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Nineveh. God said, “Arise, go to Nineveh, that great city.”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C: Nineveh. God said, “Arise, go to Nineveh, that great city.”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He got on a ship going the other way. Jonah ran away. He sailed off toward Tarshish.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A: He got on a ship going the other way. Jonah ran away. He sailed off toward Tarshish.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A big storm. God sent a great wind, and the waves grew big.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B: A big storm. God sent a great wind, and the waves grew big.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Sleeping. Jonah was fast asleep down inside the ship.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D: Sleeping. Jonah was fast asleep down inside the ship.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They rowed hard to get back to land. The sailors were kind. They tried hard to bring the ship to land.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C: They rowed hard to get back to land. The sailors were kind. They tried hard to bring the ship to land.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A big fish. God sent a huge fish. Jonah was inside it for three days and three nights.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B: A big fish. God sent a huge fish. Jonah was inside it for three days and three nights.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He prayed to God. Jonah prayed, and God heard him.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D: He prayed to God. Jonah prayed, and God heard him.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God is with us wherever we go. Even when Jonah ran away, God took care of him and gave him a second chance.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A: God is with us wherever we go. Even when Jonah ran away, God took care of him and gave him a second chance.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the children for listening so well.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the verse with motions. “Even there” (point far away). “your hand will lead me” (hold out your hand as if someone is leading you). “and your right hand will hold me” (hug yourself). Say it softly, then loudly, then in a whisper.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a finished fish first. Help with cutting as needed. Children can glue blue paper waves along the bottom if there is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your feet in place and your hands on the sheet. Everyone plays, and no one wins or loses.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prayer one line at a time and let the children repeat each line after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image" Target="../media/image-31-1.png"/><Relationship Id="rId3" Type="http://schemas.openxmlformats.org/officeDocument/2006/relationships/image" Target="../media/image-31-1.png"/><Relationship Id="rId4" Type="http://schemas.openxmlformats.org/officeDocument/2006/relationships/slideLayout" Target="../slideLayouts/slideLayout1.xml"/><Relationship Id="rId5"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pn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914400"/>
            <a:ext cx="5394960" cy="4023360"/>
          </a:xfrm>
          <a:prstGeom prst="rect">
            <a:avLst/>
          </a:prstGeom>
          <a:noFill/>
          <a:ln/>
        </p:spPr>
        <p:txBody>
          <a:bodyPr wrap="square" lIns="0" tIns="0" rIns="0" bIns="0" rtlCol="0" anchor="ctr"/>
          <a:lstStyle/>
          <a:p>
            <a:pPr indent="0" marL="0">
              <a:lnSpc>
                <a:spcPct val="105000"/>
              </a:lnSpc>
              <a:spcAft>
                <a:spcPts val="1000"/>
              </a:spcAft>
              <a:buNone/>
            </a:pPr>
            <a:r>
              <a:rPr lang="en-US" sz="2000" dirty="0">
                <a:solidFill>
                  <a:srgbClr val="5F5850"/>
                </a:solidFill>
                <a:latin typeface="Georgia" pitchFamily="34" charset="0"/>
                <a:ea typeface="Georgia" pitchFamily="34" charset="-122"/>
                <a:cs typeface="Georgia" pitchFamily="34" charset="-120"/>
              </a:rPr>
              <a:t>Sunday school · Ages 7–9</a:t>
            </a:r>
            <a:endParaRPr lang="en-US" sz="2000" dirty="0"/>
          </a:p>
          <a:p>
            <a:pPr indent="0" marL="0">
              <a:lnSpc>
                <a:spcPct val="105000"/>
              </a:lnSpc>
              <a:spcAft>
                <a:spcPts val="1200"/>
              </a:spcAft>
              <a:buNone/>
            </a:pPr>
            <a:r>
              <a:rPr lang="en-US" sz="5400" b="1" dirty="0">
                <a:solidFill>
                  <a:srgbClr val="1E1C1A"/>
                </a:solidFill>
                <a:latin typeface="Georgia" pitchFamily="34" charset="0"/>
                <a:ea typeface="Georgia" pitchFamily="34" charset="-122"/>
                <a:cs typeface="Georgia" pitchFamily="34" charset="-120"/>
              </a:rPr>
              <a:t>Jonah runs away</a:t>
            </a:r>
            <a:endParaRPr lang="en-US" sz="2000" dirty="0"/>
          </a:p>
          <a:p>
            <a:pPr indent="0" marL="0">
              <a:lnSpc>
                <a:spcPct val="105000"/>
              </a:lnSpc>
              <a:buNone/>
            </a:pPr>
            <a:r>
              <a:rPr lang="en-US" sz="2800" dirty="0">
                <a:solidFill>
                  <a:srgbClr val="A6141C"/>
                </a:solidFill>
                <a:latin typeface="Georgia" pitchFamily="34" charset="0"/>
                <a:ea typeface="Georgia" pitchFamily="34" charset="-122"/>
                <a:cs typeface="Georgia" pitchFamily="34" charset="-120"/>
              </a:rPr>
              <a:t>Jonah 1</a:t>
            </a:r>
            <a:endParaRPr lang="en-US" sz="2000" dirty="0"/>
          </a:p>
        </p:txBody>
      </p:sp>
      <p:sp>
        <p:nvSpPr>
          <p:cNvPr id="5" name="Shape 2"/>
          <p:cNvSpPr/>
          <p:nvPr/>
        </p:nvSpPr>
        <p:spPr>
          <a:xfrm>
            <a:off x="749808" y="5715000"/>
            <a:ext cx="73152" cy="201168"/>
          </a:xfrm>
          <a:prstGeom prst="rect">
            <a:avLst/>
          </a:prstGeom>
          <a:solidFill>
            <a:srgbClr val="A6141C"/>
          </a:solidFill>
          <a:ln w="12700">
            <a:solidFill>
              <a:srgbClr val="A6141C"/>
            </a:solidFill>
            <a:prstDash val="solid"/>
          </a:ln>
        </p:spPr>
      </p:sp>
      <p:sp>
        <p:nvSpPr>
          <p:cNvPr id="6" name="Shape 3"/>
          <p:cNvSpPr/>
          <p:nvPr/>
        </p:nvSpPr>
        <p:spPr>
          <a:xfrm>
            <a:off x="685800" y="5779008"/>
            <a:ext cx="201168" cy="73152"/>
          </a:xfrm>
          <a:prstGeom prst="rect">
            <a:avLst/>
          </a:prstGeom>
          <a:solidFill>
            <a:srgbClr val="A6141C"/>
          </a:solidFill>
          <a:ln w="12700">
            <a:solidFill>
              <a:srgbClr val="A6141C"/>
            </a:solidFill>
            <a:prstDash val="solid"/>
          </a:ln>
        </p:spPr>
      </p:sp>
      <p:sp>
        <p:nvSpPr>
          <p:cNvPr id="7" name="Text 4"/>
          <p:cNvSpPr/>
          <p:nvPr/>
        </p:nvSpPr>
        <p:spPr>
          <a:xfrm>
            <a:off x="960120" y="5641848"/>
            <a:ext cx="3657600" cy="347472"/>
          </a:xfrm>
          <a:prstGeom prst="rect">
            <a:avLst/>
          </a:prstGeom>
          <a:noFill/>
          <a:ln/>
        </p:spPr>
        <p:txBody>
          <a:bodyPr wrap="square" lIns="0" tIns="0" rIns="0" bIns="0" rtlCol="0" anchor="ctr"/>
          <a:lstStyle/>
          <a:p>
            <a:pPr indent="0" marL="0">
              <a:buNone/>
            </a:pPr>
            <a:r>
              <a:rPr lang="en-US" sz="1600" b="1" dirty="0">
                <a:solidFill>
                  <a:srgbClr val="1E1C1A"/>
                </a:solidFill>
                <a:latin typeface="Georgia" pitchFamily="34" charset="0"/>
                <a:ea typeface="Georgia" pitchFamily="34" charset="-122"/>
                <a:cs typeface="Georgia" pitchFamily="34" charset="-120"/>
              </a:rPr>
              <a:t>Mainline Christian</a:t>
            </a:r>
            <a:endParaRPr lang="en-US" sz="1600" dirty="0"/>
          </a:p>
        </p:txBody>
      </p:sp>
      <p:pic>
        <p:nvPicPr>
          <p:cNvPr id="8" name="Image 0" descr="A big fish and a boat">    </p:cNvPr>
          <p:cNvPicPr>
            <a:picLocks noChangeAspect="1"/>
          </p:cNvPicPr>
          <p:nvPr/>
        </p:nvPicPr>
        <p:blipFill>
          <a:blip r:embed="rId1"/>
          <a:stretch>
            <a:fillRect/>
          </a:stretch>
        </p:blipFill>
        <p:spPr>
          <a:xfrm>
            <a:off x="6400800" y="1514589"/>
            <a:ext cx="5105095" cy="382882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heart">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Welcome!</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Have you ever wanted to run the other way?</a:t>
            </a:r>
            <a:endParaRPr lang="en-US" sz="4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village">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God spoke to Jonah.</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“Go to Nineveh, that great big city.”</a:t>
            </a:r>
            <a:endParaRPr lang="en-US" sz="4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boat">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Jonah ran the other way!</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He got on a ship going far, far away.</a:t>
            </a:r>
            <a:endParaRPr lang="en-US" sz="4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A boat on a stormy sea">    </p:cNvPr>
          <p:cNvPicPr>
            <a:picLocks noChangeAspect="1"/>
          </p:cNvPicPr>
          <p:nvPr/>
        </p:nvPicPr>
        <p:blipFill>
          <a:blip r:embed="rId1"/>
          <a:stretch>
            <a:fillRect/>
          </a:stretch>
        </p:blipFill>
        <p:spPr>
          <a:xfrm>
            <a:off x="6400800" y="1468869"/>
            <a:ext cx="5105095" cy="3828821"/>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A great big storm</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God sent a great wind. The waves crashed. The sailors were scared.</a:t>
            </a:r>
            <a:endParaRPr lang="en-US" sz="4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moon">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Jonah was fast asleep!</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The captain said, “Wake up! Pray to your God!”</a:t>
            </a:r>
            <a:endParaRPr lang="en-US" sz="4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1280160" y="731520"/>
            <a:ext cx="9631375" cy="5303520"/>
          </a:xfrm>
          <a:prstGeom prst="rect">
            <a:avLst/>
          </a:prstGeom>
          <a:noFill/>
          <a:ln/>
        </p:spPr>
        <p:txBody>
          <a:bodyPr wrap="square" lIns="0" tIns="0" rIns="0" bIns="0" rtlCol="0" anchor="ctr"/>
          <a:lstStyle/>
          <a:p>
            <a:pPr algn="ctr"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“This storm is because of me.”</a:t>
            </a:r>
            <a:endParaRPr lang="en-US" sz="4000" dirty="0"/>
          </a:p>
          <a:p>
            <a:pPr algn="ctr" indent="0" marL="0">
              <a:lnSpc>
                <a:spcPct val="110000"/>
              </a:lnSpc>
              <a:buNone/>
            </a:pPr>
            <a:r>
              <a:rPr lang="en-US" sz="3600" dirty="0">
                <a:solidFill>
                  <a:srgbClr val="1E1C1A"/>
                </a:solidFill>
                <a:latin typeface="Georgia" pitchFamily="34" charset="0"/>
                <a:ea typeface="Georgia" pitchFamily="34" charset="-122"/>
                <a:cs typeface="Georgia" pitchFamily="34" charset="-120"/>
              </a:rPr>
              <a:t>Jonah said, “Throw me into the sea.” The sailors rowed hard to save him.</a:t>
            </a:r>
            <a:endParaRPr lang="en-US" sz="4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sun">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The sea was calm.</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The sailors prayed to God. They put Jonah into the sea, and the storm stopped.</a:t>
            </a:r>
            <a:endParaRPr lang="en-US" sz="4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A big fish and a boat">    </p:cNvPr>
          <p:cNvPicPr>
            <a:picLocks noChangeAspect="1"/>
          </p:cNvPicPr>
          <p:nvPr/>
        </p:nvPicPr>
        <p:blipFill>
          <a:blip r:embed="rId1"/>
          <a:stretch>
            <a:fillRect/>
          </a:stretch>
        </p:blipFill>
        <p:spPr>
          <a:xfrm>
            <a:off x="6400800" y="1468869"/>
            <a:ext cx="5105095" cy="3828821"/>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God sent a big fish.</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Gulp! The fish swallowed Jonah. He was safe inside.</a:t>
            </a:r>
            <a:endParaRPr lang="en-US" sz="4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praying-child">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Jonah prayed.</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Inside the fish, Jonah talked to God. God heard him.</a:t>
            </a:r>
            <a:endParaRPr lang="en-US" sz="4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big-fish">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Splat!</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God told the fish to put Jonah on dry land. God gave Jonah a second chance.</a:t>
            </a:r>
            <a:endParaRPr lang="en-US" sz="4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heart">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God is with us everywhere.</a:t>
            </a:r>
            <a:endParaRPr lang="en-US" sz="4000" dirty="0"/>
          </a:p>
          <a:p>
            <a:pPr algn="l" indent="0" marL="0">
              <a:lnSpc>
                <a:spcPct val="110000"/>
              </a:lnSpc>
              <a:buNone/>
            </a:pPr>
            <a:r>
              <a:rPr lang="en-US" sz="4000" dirty="0">
                <a:solidFill>
                  <a:srgbClr val="1E1C1A"/>
                </a:solidFill>
                <a:latin typeface="Georgia" pitchFamily="34" charset="0"/>
                <a:ea typeface="Georgia" pitchFamily="34" charset="-122"/>
                <a:cs typeface="Georgia" pitchFamily="34" charset="-120"/>
              </a:rPr>
              <a:t>“Even there your hand will lead me, and your right hand will hold me.”</a:t>
            </a:r>
            <a:endParaRPr lang="en-US" sz="4000" dirty="0"/>
          </a:p>
          <a:p>
            <a:pPr algn="l" indent="0" marL="0">
              <a:lnSpc>
                <a:spcPct val="110000"/>
              </a:lnSpc>
              <a:buNone/>
            </a:pPr>
            <a:r>
              <a:rPr lang="en-US" sz="2400" dirty="0">
                <a:solidFill>
                  <a:srgbClr val="A6141C"/>
                </a:solidFill>
                <a:latin typeface="Georgia" pitchFamily="34" charset="0"/>
                <a:ea typeface="Georgia" pitchFamily="34" charset="-122"/>
                <a:cs typeface="Georgia" pitchFamily="34" charset="-120"/>
              </a:rPr>
              <a:t>Psalm 139:10</a:t>
            </a:r>
            <a:endParaRPr lang="en-US" sz="4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1280160" y="731520"/>
            <a:ext cx="9631375" cy="5303520"/>
          </a:xfrm>
          <a:prstGeom prst="rect">
            <a:avLst/>
          </a:prstGeom>
          <a:noFill/>
          <a:ln/>
        </p:spPr>
        <p:txBody>
          <a:bodyPr wrap="square" lIns="0" tIns="0" rIns="0" bIns="0" rtlCol="0" anchor="ctr"/>
          <a:lstStyle/>
          <a:p>
            <a:pPr algn="ctr"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I wonder…</a:t>
            </a:r>
            <a:endParaRPr lang="en-US" sz="4000" dirty="0"/>
          </a:p>
          <a:p>
            <a:pPr algn="ctr" indent="0" marL="0">
              <a:lnSpc>
                <a:spcPct val="110000"/>
              </a:lnSpc>
              <a:buNone/>
            </a:pPr>
            <a:r>
              <a:rPr lang="en-US" sz="3600" dirty="0">
                <a:solidFill>
                  <a:srgbClr val="1E1C1A"/>
                </a:solidFill>
                <a:latin typeface="Georgia" pitchFamily="34" charset="0"/>
                <a:ea typeface="Georgia" pitchFamily="34" charset="-122"/>
                <a:cs typeface="Georgia" pitchFamily="34" charset="-120"/>
              </a:rPr>
              <a:t>I wonder why Jonah didn’t want to go to Nineveh.</a:t>
            </a:r>
            <a:endParaRPr lang="en-US" sz="4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1280160" y="731520"/>
            <a:ext cx="9631375" cy="5303520"/>
          </a:xfrm>
          <a:prstGeom prst="rect">
            <a:avLst/>
          </a:prstGeom>
          <a:noFill/>
          <a:ln/>
        </p:spPr>
        <p:txBody>
          <a:bodyPr wrap="square" lIns="0" tIns="0" rIns="0" bIns="0" rtlCol="0" anchor="ctr"/>
          <a:lstStyle/>
          <a:p>
            <a:pPr algn="ctr"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I wonder…</a:t>
            </a:r>
            <a:endParaRPr lang="en-US" sz="4000" dirty="0"/>
          </a:p>
          <a:p>
            <a:pPr algn="ctr" indent="0" marL="0">
              <a:lnSpc>
                <a:spcPct val="110000"/>
              </a:lnSpc>
              <a:buNone/>
            </a:pPr>
            <a:r>
              <a:rPr lang="en-US" sz="3600" dirty="0">
                <a:solidFill>
                  <a:srgbClr val="1E1C1A"/>
                </a:solidFill>
                <a:latin typeface="Georgia" pitchFamily="34" charset="0"/>
                <a:ea typeface="Georgia" pitchFamily="34" charset="-122"/>
                <a:cs typeface="Georgia" pitchFamily="34" charset="-120"/>
              </a:rPr>
              <a:t>I wonder what it was like to pray inside a fish.</a:t>
            </a:r>
            <a:endParaRPr lang="en-US" sz="4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1 of 8</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Where did God ask Jonah to go?</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The North Pole</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The moon</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Nineveh</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Bethlehem</a:t>
            </a:r>
            <a:endParaRPr lang="en-US" sz="3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1 of 8</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Where did God ask Jonah to go?</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The North Pole</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The moon</a:t>
            </a:r>
            <a:endParaRPr lang="en-US" sz="3000" dirty="0"/>
          </a:p>
        </p:txBody>
      </p:sp>
      <p:sp>
        <p:nvSpPr>
          <p:cNvPr id="14" name="Shape 11"/>
          <p:cNvSpPr/>
          <p:nvPr/>
        </p:nvSpPr>
        <p:spPr>
          <a:xfrm>
            <a:off x="685800" y="3566160"/>
            <a:ext cx="5272888" cy="1188720"/>
          </a:xfrm>
          <a:prstGeom prst="roundRect">
            <a:avLst>
              <a:gd name="adj" fmla="val 9231"/>
            </a:avLst>
          </a:prstGeom>
          <a:solidFill>
            <a:srgbClr val="E8F4E6"/>
          </a:solidFill>
          <a:ln w="31750">
            <a:solidFill>
              <a:srgbClr val="2F7D3B"/>
            </a:solidFill>
            <a:prstDash val="solid"/>
          </a:ln>
        </p:spPr>
      </p:sp>
      <p:sp>
        <p:nvSpPr>
          <p:cNvPr id="15" name="Shape 12"/>
          <p:cNvSpPr/>
          <p:nvPr/>
        </p:nvSpPr>
        <p:spPr>
          <a:xfrm>
            <a:off x="886968" y="3877056"/>
            <a:ext cx="566928" cy="566928"/>
          </a:xfrm>
          <a:prstGeom prst="ellipse">
            <a:avLst/>
          </a:prstGeom>
          <a:solidFill>
            <a:srgbClr val="2F7D3B"/>
          </a:solidFill>
          <a:ln w="12700">
            <a:solidFill>
              <a:srgbClr val="2F7D3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Nineveh</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Bethlehem</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C. </a:t>
            </a:r>
            <a:pPr indent="0" marL="0">
              <a:buNone/>
            </a:pPr>
            <a:r>
              <a:rPr lang="en-US" sz="2800" dirty="0">
                <a:solidFill>
                  <a:srgbClr val="1E1C1A"/>
                </a:solidFill>
                <a:latin typeface="Georgia" pitchFamily="34" charset="0"/>
                <a:ea typeface="Georgia" pitchFamily="34" charset="-122"/>
                <a:cs typeface="Georgia" pitchFamily="34" charset="-120"/>
              </a:rPr>
              <a:t>God said, “Arise, go to Nineveh, that great city.”</a:t>
            </a:r>
            <a:endParaRPr lang="en-US" sz="2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2 of 8</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did Jonah do instead?</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He got on a ship going the other way</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He stayed in bed</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He climbed a tree</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He baked a cake</a:t>
            </a:r>
            <a:endParaRPr lang="en-US" sz="3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2 of 8</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did Jonah do instead?</a:t>
            </a:r>
            <a:endParaRPr lang="en-US" sz="3800" dirty="0"/>
          </a:p>
        </p:txBody>
      </p:sp>
      <p:sp>
        <p:nvSpPr>
          <p:cNvPr id="6" name="Shape 3"/>
          <p:cNvSpPr/>
          <p:nvPr/>
        </p:nvSpPr>
        <p:spPr>
          <a:xfrm>
            <a:off x="685800" y="2103120"/>
            <a:ext cx="5272888" cy="1188720"/>
          </a:xfrm>
          <a:prstGeom prst="roundRect">
            <a:avLst>
              <a:gd name="adj" fmla="val 9231"/>
            </a:avLst>
          </a:prstGeom>
          <a:solidFill>
            <a:srgbClr val="E8F4E6"/>
          </a:solidFill>
          <a:ln w="31750">
            <a:solidFill>
              <a:srgbClr val="2F7D3B"/>
            </a:solidFill>
            <a:prstDash val="solid"/>
          </a:ln>
        </p:spPr>
      </p:sp>
      <p:sp>
        <p:nvSpPr>
          <p:cNvPr id="7" name="Shape 4"/>
          <p:cNvSpPr/>
          <p:nvPr/>
        </p:nvSpPr>
        <p:spPr>
          <a:xfrm>
            <a:off x="886968" y="2414016"/>
            <a:ext cx="566928" cy="566928"/>
          </a:xfrm>
          <a:prstGeom prst="ellipse">
            <a:avLst/>
          </a:prstGeom>
          <a:solidFill>
            <a:srgbClr val="2F7D3B"/>
          </a:solidFill>
          <a:ln w="12700">
            <a:solidFill>
              <a:srgbClr val="2F7D3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He got on a ship going the other way</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He stayed in bed</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He climbed a tree</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He baked a cake</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A. </a:t>
            </a:r>
            <a:pPr indent="0" marL="0">
              <a:buNone/>
            </a:pPr>
            <a:r>
              <a:rPr lang="en-US" sz="2800" dirty="0">
                <a:solidFill>
                  <a:srgbClr val="1E1C1A"/>
                </a:solidFill>
                <a:latin typeface="Georgia" pitchFamily="34" charset="0"/>
                <a:ea typeface="Georgia" pitchFamily="34" charset="-122"/>
                <a:cs typeface="Georgia" pitchFamily="34" charset="-120"/>
              </a:rPr>
              <a:t>Jonah ran away. He sailed off toward Tarshish.</a:t>
            </a:r>
            <a:endParaRPr lang="en-US" sz="2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3 of 8</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200" b="1" dirty="0">
                <a:solidFill>
                  <a:srgbClr val="1E1C1A"/>
                </a:solidFill>
                <a:latin typeface="Georgia" pitchFamily="34" charset="0"/>
                <a:ea typeface="Georgia" pitchFamily="34" charset="-122"/>
                <a:cs typeface="Georgia" pitchFamily="34" charset="-120"/>
              </a:rPr>
              <a:t>What did God send while Jonah was on the ship?</a:t>
            </a:r>
            <a:endParaRPr lang="en-US" sz="32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A rainbow</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A big storm</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A snowman</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A birthday party</a:t>
            </a:r>
            <a:endParaRPr lang="en-US" sz="3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3 of 8</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200" b="1" dirty="0">
                <a:solidFill>
                  <a:srgbClr val="1E1C1A"/>
                </a:solidFill>
                <a:latin typeface="Georgia" pitchFamily="34" charset="0"/>
                <a:ea typeface="Georgia" pitchFamily="34" charset="-122"/>
                <a:cs typeface="Georgia" pitchFamily="34" charset="-120"/>
              </a:rPr>
              <a:t>What did God send while Jonah was on the ship?</a:t>
            </a:r>
            <a:endParaRPr lang="en-US" sz="32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A rainbow</a:t>
            </a:r>
            <a:endParaRPr lang="en-US" sz="3000" dirty="0"/>
          </a:p>
        </p:txBody>
      </p:sp>
      <p:sp>
        <p:nvSpPr>
          <p:cNvPr id="10" name="Shape 7"/>
          <p:cNvSpPr/>
          <p:nvPr/>
        </p:nvSpPr>
        <p:spPr>
          <a:xfrm>
            <a:off x="6233008" y="2103120"/>
            <a:ext cx="5272888" cy="1188720"/>
          </a:xfrm>
          <a:prstGeom prst="roundRect">
            <a:avLst>
              <a:gd name="adj" fmla="val 9231"/>
            </a:avLst>
          </a:prstGeom>
          <a:solidFill>
            <a:srgbClr val="E8F4E6"/>
          </a:solidFill>
          <a:ln w="31750">
            <a:solidFill>
              <a:srgbClr val="2F7D3B"/>
            </a:solidFill>
            <a:prstDash val="solid"/>
          </a:ln>
        </p:spPr>
      </p:sp>
      <p:sp>
        <p:nvSpPr>
          <p:cNvPr id="11" name="Shape 8"/>
          <p:cNvSpPr/>
          <p:nvPr/>
        </p:nvSpPr>
        <p:spPr>
          <a:xfrm>
            <a:off x="6434176" y="2414016"/>
            <a:ext cx="566928" cy="566928"/>
          </a:xfrm>
          <a:prstGeom prst="ellipse">
            <a:avLst/>
          </a:prstGeom>
          <a:solidFill>
            <a:srgbClr val="2F7D3B"/>
          </a:solidFill>
          <a:ln w="12700">
            <a:solidFill>
              <a:srgbClr val="2F7D3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A big storm</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A snowman</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A birthday party</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B. </a:t>
            </a:r>
            <a:pPr indent="0" marL="0">
              <a:buNone/>
            </a:pPr>
            <a:r>
              <a:rPr lang="en-US" sz="2800" dirty="0">
                <a:solidFill>
                  <a:srgbClr val="1E1C1A"/>
                </a:solidFill>
                <a:latin typeface="Georgia" pitchFamily="34" charset="0"/>
                <a:ea typeface="Georgia" pitchFamily="34" charset="-122"/>
                <a:cs typeface="Georgia" pitchFamily="34" charset="-120"/>
              </a:rPr>
              <a:t>God sent a great wind, and the waves grew big.</a:t>
            </a:r>
            <a:endParaRPr lang="en-US" sz="2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4 of 8</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was Jonah doing during the storm?</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Swimming</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Singing</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Fishing</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Sleeping</a:t>
            </a:r>
            <a:endParaRPr lang="en-US" sz="3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4 of 8</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was Jonah doing during the storm?</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Swimming</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Singing</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Fishing</a:t>
            </a:r>
            <a:endParaRPr lang="en-US" sz="3000" dirty="0"/>
          </a:p>
        </p:txBody>
      </p:sp>
      <p:sp>
        <p:nvSpPr>
          <p:cNvPr id="18" name="Shape 15"/>
          <p:cNvSpPr/>
          <p:nvPr/>
        </p:nvSpPr>
        <p:spPr>
          <a:xfrm>
            <a:off x="6233008" y="3566160"/>
            <a:ext cx="5272888" cy="1188720"/>
          </a:xfrm>
          <a:prstGeom prst="roundRect">
            <a:avLst>
              <a:gd name="adj" fmla="val 9231"/>
            </a:avLst>
          </a:prstGeom>
          <a:solidFill>
            <a:srgbClr val="E8F4E6"/>
          </a:solidFill>
          <a:ln w="31750">
            <a:solidFill>
              <a:srgbClr val="2F7D3B"/>
            </a:solidFill>
            <a:prstDash val="solid"/>
          </a:ln>
        </p:spPr>
      </p:sp>
      <p:sp>
        <p:nvSpPr>
          <p:cNvPr id="19" name="Shape 16"/>
          <p:cNvSpPr/>
          <p:nvPr/>
        </p:nvSpPr>
        <p:spPr>
          <a:xfrm>
            <a:off x="6434176" y="3877056"/>
            <a:ext cx="566928" cy="566928"/>
          </a:xfrm>
          <a:prstGeom prst="ellipse">
            <a:avLst/>
          </a:prstGeom>
          <a:solidFill>
            <a:srgbClr val="2F7D3B"/>
          </a:solidFill>
          <a:ln w="12700">
            <a:solidFill>
              <a:srgbClr val="2F7D3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Sleeping</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D. </a:t>
            </a:r>
            <a:pPr indent="0" marL="0">
              <a:buNone/>
            </a:pPr>
            <a:r>
              <a:rPr lang="en-US" sz="2800" dirty="0">
                <a:solidFill>
                  <a:srgbClr val="1E1C1A"/>
                </a:solidFill>
                <a:latin typeface="Georgia" pitchFamily="34" charset="0"/>
                <a:ea typeface="Georgia" pitchFamily="34" charset="-122"/>
                <a:cs typeface="Georgia" pitchFamily="34" charset="-120"/>
              </a:rPr>
              <a:t>Jonah was fast asleep down inside the ship.</a:t>
            </a:r>
            <a:endParaRPr lang="en-US" sz="28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5 of 8</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How did the sailors try to help Jonah?</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They laughed at him</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They went to sleep</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They rowed hard to get back to land</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They ate his lunch</a:t>
            </a:r>
            <a:endParaRPr lang="en-US" sz="3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5 of 8</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How did the sailors try to help Jonah?</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They laughed at him</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They went to sleep</a:t>
            </a:r>
            <a:endParaRPr lang="en-US" sz="3000" dirty="0"/>
          </a:p>
        </p:txBody>
      </p:sp>
      <p:sp>
        <p:nvSpPr>
          <p:cNvPr id="14" name="Shape 11"/>
          <p:cNvSpPr/>
          <p:nvPr/>
        </p:nvSpPr>
        <p:spPr>
          <a:xfrm>
            <a:off x="685800" y="3566160"/>
            <a:ext cx="5272888" cy="1188720"/>
          </a:xfrm>
          <a:prstGeom prst="roundRect">
            <a:avLst>
              <a:gd name="adj" fmla="val 9231"/>
            </a:avLst>
          </a:prstGeom>
          <a:solidFill>
            <a:srgbClr val="E8F4E6"/>
          </a:solidFill>
          <a:ln w="31750">
            <a:solidFill>
              <a:srgbClr val="2F7D3B"/>
            </a:solidFill>
            <a:prstDash val="solid"/>
          </a:ln>
        </p:spPr>
      </p:sp>
      <p:sp>
        <p:nvSpPr>
          <p:cNvPr id="15" name="Shape 12"/>
          <p:cNvSpPr/>
          <p:nvPr/>
        </p:nvSpPr>
        <p:spPr>
          <a:xfrm>
            <a:off x="886968" y="3877056"/>
            <a:ext cx="566928" cy="566928"/>
          </a:xfrm>
          <a:prstGeom prst="ellipse">
            <a:avLst/>
          </a:prstGeom>
          <a:solidFill>
            <a:srgbClr val="2F7D3B"/>
          </a:solidFill>
          <a:ln w="12700">
            <a:solidFill>
              <a:srgbClr val="2F7D3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They rowed hard to get back to land</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They ate his lunch</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C. </a:t>
            </a:r>
            <a:pPr indent="0" marL="0">
              <a:buNone/>
            </a:pPr>
            <a:r>
              <a:rPr lang="en-US" sz="2800" dirty="0">
                <a:solidFill>
                  <a:srgbClr val="1E1C1A"/>
                </a:solidFill>
                <a:latin typeface="Georgia" pitchFamily="34" charset="0"/>
                <a:ea typeface="Georgia" pitchFamily="34" charset="-122"/>
                <a:cs typeface="Georgia" pitchFamily="34" charset="-120"/>
              </a:rPr>
              <a:t>The sailors were kind. They tried hard to bring the ship to land.</a:t>
            </a:r>
            <a:endParaRPr lang="en-US" sz="28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6 of 8</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100" b="1" dirty="0">
                <a:solidFill>
                  <a:srgbClr val="1E1C1A"/>
                </a:solidFill>
                <a:latin typeface="Georgia" pitchFamily="34" charset="0"/>
                <a:ea typeface="Georgia" pitchFamily="34" charset="-122"/>
                <a:cs typeface="Georgia" pitchFamily="34" charset="-120"/>
              </a:rPr>
              <a:t>What did God send to take care of Jonah in the sea?</a:t>
            </a:r>
            <a:endParaRPr lang="en-US" sz="31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A golden boat</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A big fish</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A flying horse</a:t>
            </a:r>
            <a:endParaRPr lang="en-US" sz="3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6 of 8</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100" b="1" dirty="0">
                <a:solidFill>
                  <a:srgbClr val="1E1C1A"/>
                </a:solidFill>
                <a:latin typeface="Georgia" pitchFamily="34" charset="0"/>
                <a:ea typeface="Georgia" pitchFamily="34" charset="-122"/>
                <a:cs typeface="Georgia" pitchFamily="34" charset="-120"/>
              </a:rPr>
              <a:t>What did God send to take care of Jonah in the sea?</a:t>
            </a:r>
            <a:endParaRPr lang="en-US" sz="31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A golden boat</a:t>
            </a:r>
            <a:endParaRPr lang="en-US" sz="3000" dirty="0"/>
          </a:p>
        </p:txBody>
      </p:sp>
      <p:sp>
        <p:nvSpPr>
          <p:cNvPr id="10" name="Shape 7"/>
          <p:cNvSpPr/>
          <p:nvPr/>
        </p:nvSpPr>
        <p:spPr>
          <a:xfrm>
            <a:off x="6233008" y="2103120"/>
            <a:ext cx="5272888" cy="1188720"/>
          </a:xfrm>
          <a:prstGeom prst="roundRect">
            <a:avLst>
              <a:gd name="adj" fmla="val 9231"/>
            </a:avLst>
          </a:prstGeom>
          <a:solidFill>
            <a:srgbClr val="E8F4E6"/>
          </a:solidFill>
          <a:ln w="31750">
            <a:solidFill>
              <a:srgbClr val="2F7D3B"/>
            </a:solidFill>
            <a:prstDash val="solid"/>
          </a:ln>
        </p:spPr>
      </p:sp>
      <p:sp>
        <p:nvSpPr>
          <p:cNvPr id="11" name="Shape 8"/>
          <p:cNvSpPr/>
          <p:nvPr/>
        </p:nvSpPr>
        <p:spPr>
          <a:xfrm>
            <a:off x="6434176" y="2414016"/>
            <a:ext cx="566928" cy="566928"/>
          </a:xfrm>
          <a:prstGeom prst="ellipse">
            <a:avLst/>
          </a:prstGeom>
          <a:solidFill>
            <a:srgbClr val="2F7D3B"/>
          </a:solidFill>
          <a:ln w="12700">
            <a:solidFill>
              <a:srgbClr val="2F7D3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A big fish</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A flying horse</a:t>
            </a:r>
            <a:endParaRPr lang="en-US" sz="3000" dirty="0"/>
          </a:p>
        </p:txBody>
      </p:sp>
      <p:sp>
        <p:nvSpPr>
          <p:cNvPr id="18" name="Text 15"/>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B. </a:t>
            </a:r>
            <a:pPr indent="0" marL="0">
              <a:buNone/>
            </a:pPr>
            <a:r>
              <a:rPr lang="en-US" sz="2800" dirty="0">
                <a:solidFill>
                  <a:srgbClr val="1E1C1A"/>
                </a:solidFill>
                <a:latin typeface="Georgia" pitchFamily="34" charset="0"/>
                <a:ea typeface="Georgia" pitchFamily="34" charset="-122"/>
                <a:cs typeface="Georgia" pitchFamily="34" charset="-120"/>
              </a:rPr>
              <a:t>God sent a huge fish. Jonah was inside it for three days and three nights.</a:t>
            </a:r>
            <a:endParaRPr lang="en-US" sz="28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7 of 8</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did Jonah do inside the fish?</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He watched TV</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He built a house</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He went shopping</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He prayed to God</a:t>
            </a:r>
            <a:endParaRPr lang="en-US" sz="30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7 of 8</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did Jonah do inside the fish?</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He watched TV</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He built a house</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He went shopping</a:t>
            </a:r>
            <a:endParaRPr lang="en-US" sz="3000" dirty="0"/>
          </a:p>
        </p:txBody>
      </p:sp>
      <p:sp>
        <p:nvSpPr>
          <p:cNvPr id="18" name="Shape 15"/>
          <p:cNvSpPr/>
          <p:nvPr/>
        </p:nvSpPr>
        <p:spPr>
          <a:xfrm>
            <a:off x="6233008" y="3566160"/>
            <a:ext cx="5272888" cy="1188720"/>
          </a:xfrm>
          <a:prstGeom prst="roundRect">
            <a:avLst>
              <a:gd name="adj" fmla="val 9231"/>
            </a:avLst>
          </a:prstGeom>
          <a:solidFill>
            <a:srgbClr val="E8F4E6"/>
          </a:solidFill>
          <a:ln w="31750">
            <a:solidFill>
              <a:srgbClr val="2F7D3B"/>
            </a:solidFill>
            <a:prstDash val="solid"/>
          </a:ln>
        </p:spPr>
      </p:sp>
      <p:sp>
        <p:nvSpPr>
          <p:cNvPr id="19" name="Shape 16"/>
          <p:cNvSpPr/>
          <p:nvPr/>
        </p:nvSpPr>
        <p:spPr>
          <a:xfrm>
            <a:off x="6434176" y="3877056"/>
            <a:ext cx="566928" cy="566928"/>
          </a:xfrm>
          <a:prstGeom prst="ellipse">
            <a:avLst/>
          </a:prstGeom>
          <a:solidFill>
            <a:srgbClr val="2F7D3B"/>
          </a:solidFill>
          <a:ln w="12700">
            <a:solidFill>
              <a:srgbClr val="2F7D3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He prayed to God</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D. </a:t>
            </a:r>
            <a:pPr indent="0" marL="0">
              <a:buNone/>
            </a:pPr>
            <a:r>
              <a:rPr lang="en-US" sz="2800" dirty="0">
                <a:solidFill>
                  <a:srgbClr val="1E1C1A"/>
                </a:solidFill>
                <a:latin typeface="Georgia" pitchFamily="34" charset="0"/>
                <a:ea typeface="Georgia" pitchFamily="34" charset="-122"/>
                <a:cs typeface="Georgia" pitchFamily="34" charset="-120"/>
              </a:rPr>
              <a:t>Jonah prayed, and God heard him.</a:t>
            </a:r>
            <a:endParaRPr lang="en-US" sz="28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8 of 8</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700" b="1" dirty="0">
                <a:solidFill>
                  <a:srgbClr val="1E1C1A"/>
                </a:solidFill>
                <a:latin typeface="Georgia" pitchFamily="34" charset="0"/>
                <a:ea typeface="Georgia" pitchFamily="34" charset="-122"/>
                <a:cs typeface="Georgia" pitchFamily="34" charset="-120"/>
              </a:rPr>
              <a:t>What does this story teach us about God?</a:t>
            </a:r>
            <a:endParaRPr lang="en-US" sz="37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God is with us wherever we go</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2700" dirty="0">
                <a:solidFill>
                  <a:srgbClr val="1E1C1A"/>
                </a:solidFill>
                <a:latin typeface="Georgia" pitchFamily="34" charset="0"/>
                <a:ea typeface="Georgia" pitchFamily="34" charset="-122"/>
                <a:cs typeface="Georgia" pitchFamily="34" charset="-120"/>
              </a:rPr>
              <a:t>God only loves people who never run away</a:t>
            </a:r>
            <a:endParaRPr lang="en-US" sz="27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God gives up on people</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God lives only at church</a:t>
            </a:r>
            <a:endParaRPr lang="en-US" sz="30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8 of 8</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700" b="1" dirty="0">
                <a:solidFill>
                  <a:srgbClr val="1E1C1A"/>
                </a:solidFill>
                <a:latin typeface="Georgia" pitchFamily="34" charset="0"/>
                <a:ea typeface="Georgia" pitchFamily="34" charset="-122"/>
                <a:cs typeface="Georgia" pitchFamily="34" charset="-120"/>
              </a:rPr>
              <a:t>What does this story teach us about God?</a:t>
            </a:r>
            <a:endParaRPr lang="en-US" sz="3700" dirty="0"/>
          </a:p>
        </p:txBody>
      </p:sp>
      <p:sp>
        <p:nvSpPr>
          <p:cNvPr id="6" name="Shape 3"/>
          <p:cNvSpPr/>
          <p:nvPr/>
        </p:nvSpPr>
        <p:spPr>
          <a:xfrm>
            <a:off x="685800" y="2103120"/>
            <a:ext cx="5272888" cy="1188720"/>
          </a:xfrm>
          <a:prstGeom prst="roundRect">
            <a:avLst>
              <a:gd name="adj" fmla="val 9231"/>
            </a:avLst>
          </a:prstGeom>
          <a:solidFill>
            <a:srgbClr val="E8F4E6"/>
          </a:solidFill>
          <a:ln w="31750">
            <a:solidFill>
              <a:srgbClr val="2F7D3B"/>
            </a:solidFill>
            <a:prstDash val="solid"/>
          </a:ln>
        </p:spPr>
      </p:sp>
      <p:sp>
        <p:nvSpPr>
          <p:cNvPr id="7" name="Shape 4"/>
          <p:cNvSpPr/>
          <p:nvPr/>
        </p:nvSpPr>
        <p:spPr>
          <a:xfrm>
            <a:off x="886968" y="2414016"/>
            <a:ext cx="566928" cy="566928"/>
          </a:xfrm>
          <a:prstGeom prst="ellipse">
            <a:avLst/>
          </a:prstGeom>
          <a:solidFill>
            <a:srgbClr val="2F7D3B"/>
          </a:solidFill>
          <a:ln w="12700">
            <a:solidFill>
              <a:srgbClr val="2F7D3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God is with us wherever we go</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2700" dirty="0">
                <a:solidFill>
                  <a:srgbClr val="9A938B"/>
                </a:solidFill>
                <a:latin typeface="Georgia" pitchFamily="34" charset="0"/>
                <a:ea typeface="Georgia" pitchFamily="34" charset="-122"/>
                <a:cs typeface="Georgia" pitchFamily="34" charset="-120"/>
              </a:rPr>
              <a:t>God only loves people who never run away</a:t>
            </a:r>
            <a:endParaRPr lang="en-US" sz="27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God gives up on people</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God lives only at church</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A. </a:t>
            </a:r>
            <a:pPr indent="0" marL="0">
              <a:buNone/>
            </a:pPr>
            <a:r>
              <a:rPr lang="en-US" sz="2800" dirty="0">
                <a:solidFill>
                  <a:srgbClr val="1E1C1A"/>
                </a:solidFill>
                <a:latin typeface="Georgia" pitchFamily="34" charset="0"/>
                <a:ea typeface="Georgia" pitchFamily="34" charset="-122"/>
                <a:cs typeface="Georgia" pitchFamily="34" charset="-120"/>
              </a:rPr>
              <a:t>Even when Jonah ran away, God took care of him and gave him a second chance.</a:t>
            </a:r>
            <a:endParaRPr lang="en-US" sz="28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Star">    </p:cNvPr>
          <p:cNvPicPr>
            <a:picLocks noChangeAspect="1"/>
          </p:cNvPicPr>
          <p:nvPr/>
        </p:nvPicPr>
        <p:blipFill>
          <a:blip r:embed="rId1"/>
          <a:stretch>
            <a:fillRect/>
          </a:stretch>
        </p:blipFill>
        <p:spPr>
          <a:xfrm>
            <a:off x="4480560" y="1234440"/>
            <a:ext cx="960120" cy="960120"/>
          </a:xfrm>
          <a:prstGeom prst="rect">
            <a:avLst/>
          </a:prstGeom>
        </p:spPr>
      </p:pic>
      <p:pic>
        <p:nvPicPr>
          <p:cNvPr id="5" name="Image 1" descr="Star">    </p:cNvPr>
          <p:cNvPicPr>
            <a:picLocks noChangeAspect="1"/>
          </p:cNvPicPr>
          <p:nvPr/>
        </p:nvPicPr>
        <p:blipFill>
          <a:blip r:embed="rId2"/>
          <a:stretch>
            <a:fillRect/>
          </a:stretch>
        </p:blipFill>
        <p:spPr>
          <a:xfrm>
            <a:off x="5623560" y="914400"/>
            <a:ext cx="960120" cy="960120"/>
          </a:xfrm>
          <a:prstGeom prst="rect">
            <a:avLst/>
          </a:prstGeom>
        </p:spPr>
      </p:pic>
      <p:pic>
        <p:nvPicPr>
          <p:cNvPr id="6" name="Image 2" descr="Star">    </p:cNvPr>
          <p:cNvPicPr>
            <a:picLocks noChangeAspect="1"/>
          </p:cNvPicPr>
          <p:nvPr/>
        </p:nvPicPr>
        <p:blipFill>
          <a:blip r:embed="rId3"/>
          <a:stretch>
            <a:fillRect/>
          </a:stretch>
        </p:blipFill>
        <p:spPr>
          <a:xfrm>
            <a:off x="6766560" y="1234440"/>
            <a:ext cx="960120" cy="960120"/>
          </a:xfrm>
          <a:prstGeom prst="rect">
            <a:avLst/>
          </a:prstGeom>
        </p:spPr>
      </p:pic>
      <p:sp>
        <p:nvSpPr>
          <p:cNvPr id="7" name="Text 1"/>
          <p:cNvSpPr/>
          <p:nvPr/>
        </p:nvSpPr>
        <p:spPr>
          <a:xfrm>
            <a:off x="685800" y="2468880"/>
            <a:ext cx="10820095" cy="2926080"/>
          </a:xfrm>
          <a:prstGeom prst="rect">
            <a:avLst/>
          </a:prstGeom>
          <a:noFill/>
          <a:ln/>
        </p:spPr>
        <p:txBody>
          <a:bodyPr wrap="square" lIns="0" tIns="0" rIns="0" bIns="0" rtlCol="0" anchor="ctr"/>
          <a:lstStyle/>
          <a:p>
            <a:pPr algn="ctr" indent="0" marL="0">
              <a:spcAft>
                <a:spcPts val="1000"/>
              </a:spcAft>
              <a:buNone/>
            </a:pPr>
            <a:r>
              <a:rPr lang="en-US" sz="6000" b="1" dirty="0">
                <a:solidFill>
                  <a:srgbClr val="A6141C"/>
                </a:solidFill>
                <a:latin typeface="Georgia" pitchFamily="34" charset="0"/>
                <a:ea typeface="Georgia" pitchFamily="34" charset="-122"/>
                <a:cs typeface="Georgia" pitchFamily="34" charset="-120"/>
              </a:rPr>
              <a:t>Great job!</a:t>
            </a:r>
            <a:endParaRPr lang="en-US" sz="6000" dirty="0"/>
          </a:p>
          <a:p>
            <a:pPr algn="ctr" indent="0" marL="0">
              <a:buNone/>
            </a:pPr>
            <a:r>
              <a:rPr lang="en-US" sz="3200" dirty="0">
                <a:solidFill>
                  <a:srgbClr val="1E1C1A"/>
                </a:solidFill>
                <a:latin typeface="Georgia" pitchFamily="34" charset="0"/>
                <a:ea typeface="Georgia" pitchFamily="34" charset="-122"/>
                <a:cs typeface="Georgia" pitchFamily="34" charset="-120"/>
              </a:rPr>
              <a:t>You finished all 8 questions.</a:t>
            </a:r>
            <a:endParaRPr lang="en-US" sz="60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Verse card">    </p:cNvPr>
          <p:cNvPicPr>
            <a:picLocks noChangeAspect="1"/>
          </p:cNvPicPr>
          <p:nvPr/>
        </p:nvPicPr>
        <p:blipFill>
          <a:blip r:embed="rId1"/>
          <a:stretch>
            <a:fillRect/>
          </a:stretch>
        </p:blipFill>
        <p:spPr>
          <a:xfrm>
            <a:off x="6400800" y="830732"/>
            <a:ext cx="5105095" cy="5105095"/>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Our memory verse</a:t>
            </a:r>
            <a:endParaRPr lang="en-US" sz="4000" dirty="0"/>
          </a:p>
          <a:p>
            <a:pPr algn="l" indent="0" marL="0">
              <a:lnSpc>
                <a:spcPct val="110000"/>
              </a:lnSpc>
              <a:buNone/>
            </a:pPr>
            <a:r>
              <a:rPr lang="en-US" sz="4000" dirty="0">
                <a:solidFill>
                  <a:srgbClr val="1E1C1A"/>
                </a:solidFill>
                <a:latin typeface="Georgia" pitchFamily="34" charset="0"/>
                <a:ea typeface="Georgia" pitchFamily="34" charset="-122"/>
                <a:cs typeface="Georgia" pitchFamily="34" charset="-120"/>
              </a:rPr>
              <a:t>“Even there your hand will lead me, and your right hand will hold me.”</a:t>
            </a:r>
            <a:endParaRPr lang="en-US" sz="4000" dirty="0"/>
          </a:p>
          <a:p>
            <a:pPr algn="l" indent="0" marL="0">
              <a:lnSpc>
                <a:spcPct val="110000"/>
              </a:lnSpc>
              <a:buNone/>
            </a:pPr>
            <a:r>
              <a:rPr lang="en-US" sz="2400" dirty="0">
                <a:solidFill>
                  <a:srgbClr val="A6141C"/>
                </a:solidFill>
                <a:latin typeface="Georgia" pitchFamily="34" charset="0"/>
                <a:ea typeface="Georgia" pitchFamily="34" charset="-122"/>
                <a:cs typeface="Georgia" pitchFamily="34" charset="-120"/>
              </a:rPr>
              <a:t>Psalm 139:10</a:t>
            </a:r>
            <a:endParaRPr lang="en-US" sz="40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big-fish">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Make a big fish</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Cut a pie-slice mouth out of a paper plate.</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Glue the slice on the other side for a tail.</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Draw an eye and scales.</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Draw Jonah praying inside the fish.</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Write: God is with me everywhere!</a:t>
            </a:r>
            <a:endParaRPr lang="en-US" sz="40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1280160" y="731520"/>
            <a:ext cx="9631375"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Stormy sea</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Hold the edge of the sheet.</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Little wind: make small waves.</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Big storm: make big waves.</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God made the sea calm: hold still!</a:t>
            </a:r>
            <a:endParaRPr lang="en-US" sz="40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heart">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Let’s pray</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Dear God, thank you for being with us wherever we go. When we want to run away, help us turn around. Amen.</a:t>
            </a:r>
            <a:endParaRPr lang="en-US" sz="4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Georg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Georgia"/>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35</Slides>
  <Notes>35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vector>
  </TitlesOfParts>
  <Company>Mainline Christian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Jonah runs away</dc:title>
  <dc:subject>Sunday school lesson: Jonah 1</dc:subject>
  <dc:creator>Mainline Christian</dc:creator>
  <cp:lastModifiedBy>Mainline Christian</cp:lastModifiedBy>
  <cp:revision>1</cp:revision>
  <dcterms:created xsi:type="dcterms:W3CDTF">2026-10-22T14:14:28Z</dcterms:created>
  <dcterms:modified xsi:type="dcterms:W3CDTF">2026-10-22T14:14:28Z</dcterms:modified>
</cp:coreProperties>
</file>