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notesMasterIdLst>
    <p:notesMasterId r:id="rId3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Isaiah 40:1–11; Mark 1:1–8.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Let two or three children answer. Say: Today we meet a man named John. His job was to help people get ready for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Light the first candle, then the second, or switch them on. Peace is when things are made right between us and God, and between us and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ago, God’s people were taken far away to a land called Babylon. They were tired and sad, and they missed their homes.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gave a prophet a message for the sad people. Comfort is like a big, warm hug for your heart. Hug yourself!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the motions: crouch low and pop up for the valleys, reach high and bend down for the mountains, sweep your hand flat for the bumpy places. God is coming to bring the people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Isaiah said, “He will gather the lambs in his arm, and carry them in his bosom.” That means God holds the little lambs close to God’s heart. This old mosaic shows Jesus as a shepherd with his sheep.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years later, a man named John lived in the wilderness, a wild, dry place. Locusts are big grasshoppers. Crunchy!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came from the towns and from Jerusalem. John baptized them as a sign of a fresh start. This painting shows John at the river. Later, Jesus came to be baptized too. We will hear that story in January.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said he was not even worthy to untie the straps of this person’s sandals. John was talking about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 says John was the voice Isaiah heard, calling in the wilderness. John was getting the road ready for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ready for Jesus is still our job in Advent. Saying sorry fills in a valley. Forgiving makes a mountain of grumpy feelings 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children dream up their own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In the wilderness. John lived and preached in the wilderness, a wild, dry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In the wilderness. John lived and preached in the wilderness, a wild, dry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Locusts and wild honey. Locusts are big grasshoppers. The honey made them sweet!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Locusts and wild honey. Locusts are big grasshoppers. The honey made them sweet!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In the Jordan River. People came from all around to be baptized by John in the Jordan River.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In the Jordan River. People came from all around to be baptized by John in the Jordan River.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Jesus. John said someone mightier was coming. He was talking about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Jesus. John said someone mightier was coming. He was talking about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Close in his arms. Isaiah said, “He will gather the lambs in his arm.”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Close in his arms. Isaiah said, “He will gather the lambs in his arm.”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Peace. Many churches light the candle of peace on the second Sunday of Advent.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Peace. Many churches light the candle of peace on the second Sunday of Advent.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Say sorry and forgive. Saying sorry and forgiving each other helps peace grow.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Say sorry and forgive. Saying sorry and forgiving each other helps peace grow.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“Make ready” (rub your hands together, ready to work). “The way of the Lord” (point down a long road). “Make his paths straight!” (both arms straight out in front of you). Shout it like John, then say it soft like an echo.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vest first. Help with cutting. Tie belts loosely around the waist.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like Simon Says, but nobody is ever out. End with: John says, get ready, Jesus is coming! Everyone cheers.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 Then share the peace.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1.png"/><Relationship Id="rId3" Type="http://schemas.openxmlformats.org/officeDocument/2006/relationships/image" Target="../media/image-29-1.png"/><Relationship Id="rId4" Type="http://schemas.openxmlformats.org/officeDocument/2006/relationships/slideLayout" Target="../slideLayouts/slideLayout1.xml"/><Relationship Id="rId5"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4900" b="1" dirty="0">
                <a:solidFill>
                  <a:srgbClr val="1E1C1A"/>
                </a:solidFill>
                <a:latin typeface="Georgia" pitchFamily="34" charset="0"/>
                <a:ea typeface="Georgia" pitchFamily="34" charset="-122"/>
                <a:cs typeface="Georgia" pitchFamily="34" charset="-120"/>
              </a:rPr>
              <a:t>Peace: John the Baptist prepares the way</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Isaiah 40:1–11; Mark 1:1–8</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At the river">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ous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What does your family do to get ready when a special guest is coming?</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wreath">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Two candles today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Last week we lit the candle of hope. Today we light the candle of peace.</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Friends walking on a road">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God’s people were far from home.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They were tired and sad. They missed Jerusalem.</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Comfort, comfort!</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“Comfort, comfort my people,” says your God.”</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Isaiah 40:1</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road through the hills">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Get the road ready!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Fill in the valleys. Make the mountains low. Smooth out the bumpy places.</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youthful Christ in golden robes sits among white sheep on a rocky meadow, holding a tall cross, in a lunette of glittering mosaic.">    </p:cNvPr>
          <p:cNvPicPr>
            <a:picLocks noChangeAspect="1"/>
          </p:cNvPicPr>
          <p:nvPr/>
        </p:nvPicPr>
        <p:blipFill>
          <a:blip r:embed="rId1"/>
          <a:stretch>
            <a:fillRect/>
          </a:stretch>
        </p:blipFill>
        <p:spPr>
          <a:xfrm>
            <a:off x="6400800" y="1681050"/>
            <a:ext cx="5105095" cy="3404460"/>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comes like a shepherd.</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 gathers the little lambs and carries them close.</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t the river">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John lived in the wilderness.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He wore camel’s hair. He ate locusts and wild honey!</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John the Baptist pours water over the head of Jesus, who stands with hands joined in a shallow stream, as a white dove hovers above and three angels watch beside a tree.">    </p:cNvPr>
          <p:cNvPicPr>
            <a:picLocks noChangeAspect="1"/>
          </p:cNvPicPr>
          <p:nvPr/>
        </p:nvPicPr>
        <p:blipFill>
          <a:blip r:embed="rId1"/>
          <a:stretch>
            <a:fillRect/>
          </a:stretch>
        </p:blipFill>
        <p:spPr>
          <a:xfrm>
            <a:off x="6400800" y="1679454"/>
            <a:ext cx="5105095" cy="340765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People came to the river.</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They told God they were sorry. John baptized them in the Jordan River.</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andals">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Someone greater is coming!</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John said, “After me comes he who is mightier than I.”</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road through the hills">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ready the way!</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“Make ready the way of the Lord! Make his paths straight!”</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Mark 1:3</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dov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 smooth road for peace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When we say sorry and forgive, we make the road smooth for peace.</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what it was like to meet John by the river.</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how you could bring peace to someone this week.</a:t>
            </a:r>
            <a:endParaRPr 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John preach?</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a castle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 a boat</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the wilderness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At the mall</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John preach?</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In a castle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 a boat</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In the wilderness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At the mall</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John lived and preached in the wilderness, a wild, dry place.</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John eat?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Pizza and pie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Pancakes and syrup</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Locusts and wild honey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Fish and chips</a:t>
            </a:r>
            <a:endParaRPr lang="en-US" sz="3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John eat?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Pizza and pie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Pancakes and syrup</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Locusts and wild honey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Fish and chips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Locusts are big grasshoppers. The honey made them sweet!</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John baptize people?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a bathtub</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the ocean</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a swimming pool</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the Jordan River</a:t>
            </a:r>
            <a:endParaRPr lang="en-US" sz="3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John baptize people?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In a bathtub</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In the ocean</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In a swimming pool</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In the Jordan River</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People came from all around to be baptized by John in the Jordan River.</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did John say was coming after him?</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king with an army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Jesus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big storm</a:t>
            </a:r>
            <a:endParaRPr lang="en-US" sz="3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did John say was coming after him?</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king with an army</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Jesus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big storm</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John said someone mightier was coming. He was talking about Jesus.</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does God carry the little lambs?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a big truck</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 a long rope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Close in his arms</a:t>
            </a:r>
            <a:endParaRPr lang="en-US" sz="3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does God carry the little lambs?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In a big truck</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 a long rope</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Close in his arms</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Isaiah said, “He will gather the lambs in his arm.”</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do many churches call the second Advent candle?</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Noise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Snow</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Peace</a:t>
            </a:r>
            <a:endParaRPr lang="en-US" sz="3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do many churches call the second Advent candle?</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Noise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Snow</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Peace</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Many churches light the candle of peace on the second Sunday of Advent.</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500" b="1" dirty="0">
                <a:solidFill>
                  <a:srgbClr val="1E1C1A"/>
                </a:solidFill>
                <a:latin typeface="Georgia" pitchFamily="34" charset="0"/>
                <a:ea typeface="Georgia" pitchFamily="34" charset="-122"/>
                <a:cs typeface="Georgia" pitchFamily="34" charset="-120"/>
              </a:rPr>
              <a:t>How can we make the road smooth for peace?</a:t>
            </a:r>
            <a:endParaRPr lang="en-US" sz="35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Stay grumpy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Push to the front</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Say sorry and forgive</a:t>
            </a:r>
            <a:endParaRPr lang="en-US" sz="3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500" b="1" dirty="0">
                <a:solidFill>
                  <a:srgbClr val="1E1C1A"/>
                </a:solidFill>
                <a:latin typeface="Georgia" pitchFamily="34" charset="0"/>
                <a:ea typeface="Georgia" pitchFamily="34" charset="-122"/>
                <a:cs typeface="Georgia" pitchFamily="34" charset="-120"/>
              </a:rPr>
              <a:t>How can we make the road smooth for peace?</a:t>
            </a:r>
            <a:endParaRPr lang="en-US" sz="35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Stay grumpy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Push to the front</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Say sorry and forgive</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Saying sorry and forgiving each other helps peace grow.</a:t>
            </a:r>
            <a:endParaRPr 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7 questions.</a:t>
            </a:r>
            <a:endParaRPr lang="en-US" sz="6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erse card">    </p:cNvPr>
          <p:cNvPicPr>
            <a:picLocks noChangeAspect="1"/>
          </p:cNvPicPr>
          <p:nvPr/>
        </p:nvPicPr>
        <p:blipFill>
          <a:blip r:embed="rId1"/>
          <a:stretch>
            <a:fillRect/>
          </a:stretch>
        </p:blipFill>
        <p:spPr>
          <a:xfrm>
            <a:off x="6400800" y="830732"/>
            <a:ext cx="5105095" cy="5105095"/>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“Make ready the way of the Lord! Make his paths straight!”</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Mark 1:3</a:t>
            </a:r>
            <a:endParaRPr lang="en-US" sz="4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 John the Baptist vest</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Crumple your paper bag vest, then smooth it out.</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Draw lots of hairy lines.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Cut fringe along the bottom.</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Write on the back: Prepare the way!</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Put it on and tie on a belt.</a:t>
            </a:r>
            <a:endParaRPr lang="en-US" sz="4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John says</a:t>
            </a:r>
            <a:endParaRPr lang="en-US" sz="4000" dirty="0"/>
          </a:p>
          <a:p>
            <a:pPr algn="l" marL="355600" indent="-355600">
              <a:lnSpc>
                <a:spcPct val="110000"/>
              </a:lnSpc>
              <a:spcAft>
                <a:spcPts val="800"/>
              </a:spcAft>
              <a:buSzPct val="100000"/>
              <a:buChar char="•"/>
            </a:pPr>
            <a:r>
              <a:rPr lang="en-US" sz="3000" dirty="0">
                <a:solidFill>
                  <a:srgbClr val="1E1C1A"/>
                </a:solidFill>
                <a:latin typeface="Georgia" pitchFamily="34" charset="0"/>
                <a:ea typeface="Georgia" pitchFamily="34" charset="-122"/>
                <a:cs typeface="Georgia" pitchFamily="34" charset="-120"/>
              </a:rPr>
              <a:t>Fill the valley! (Crouch, then pop up.)</a:t>
            </a:r>
            <a:endParaRPr lang="en-US" sz="4000" dirty="0"/>
          </a:p>
          <a:p>
            <a:pPr algn="l" marL="355600" indent="-355600">
              <a:lnSpc>
                <a:spcPct val="110000"/>
              </a:lnSpc>
              <a:spcAft>
                <a:spcPts val="800"/>
              </a:spcAft>
              <a:buSzPct val="100000"/>
              <a:buChar char="•"/>
            </a:pPr>
            <a:r>
              <a:rPr lang="en-US" sz="3000" dirty="0">
                <a:solidFill>
                  <a:srgbClr val="1E1C1A"/>
                </a:solidFill>
                <a:latin typeface="Georgia" pitchFamily="34" charset="0"/>
                <a:ea typeface="Georgia" pitchFamily="34" charset="-122"/>
                <a:cs typeface="Georgia" pitchFamily="34" charset="-120"/>
              </a:rPr>
              <a:t>Make the mountain low! (Reach high, then touch your toes.)</a:t>
            </a:r>
            <a:endParaRPr lang="en-US" sz="4000" dirty="0"/>
          </a:p>
          <a:p>
            <a:pPr algn="l" marL="355600" indent="-355600">
              <a:lnSpc>
                <a:spcPct val="110000"/>
              </a:lnSpc>
              <a:spcAft>
                <a:spcPts val="800"/>
              </a:spcAft>
              <a:buSzPct val="100000"/>
              <a:buChar char="•"/>
            </a:pPr>
            <a:r>
              <a:rPr lang="en-US" sz="3000" dirty="0">
                <a:solidFill>
                  <a:srgbClr val="1E1C1A"/>
                </a:solidFill>
                <a:latin typeface="Georgia" pitchFamily="34" charset="0"/>
                <a:ea typeface="Georgia" pitchFamily="34" charset="-122"/>
                <a:cs typeface="Georgia" pitchFamily="34" charset="-120"/>
              </a:rPr>
              <a:t>Make the path straight! (Arms straight out.)</a:t>
            </a:r>
            <a:endParaRPr lang="en-US" sz="4000" dirty="0"/>
          </a:p>
          <a:p>
            <a:pPr algn="l" marL="355600" indent="-355600">
              <a:lnSpc>
                <a:spcPct val="110000"/>
              </a:lnSpc>
              <a:spcAft>
                <a:spcPts val="800"/>
              </a:spcAft>
              <a:buSzPct val="100000"/>
              <a:buChar char="•"/>
            </a:pPr>
            <a:r>
              <a:rPr lang="en-US" sz="3000" dirty="0">
                <a:solidFill>
                  <a:srgbClr val="1E1C1A"/>
                </a:solidFill>
                <a:latin typeface="Georgia" pitchFamily="34" charset="0"/>
                <a:ea typeface="Georgia" pitchFamily="34" charset="-122"/>
                <a:cs typeface="Georgia" pitchFamily="34" charset="-120"/>
              </a:rPr>
              <a:t>Turn around!</a:t>
            </a:r>
            <a:endParaRPr lang="en-US" sz="4000" dirty="0"/>
          </a:p>
          <a:p>
            <a:pPr algn="l" marL="355600" indent="-355600">
              <a:lnSpc>
                <a:spcPct val="110000"/>
              </a:lnSpc>
              <a:spcAft>
                <a:spcPts val="800"/>
              </a:spcAft>
              <a:buSzPct val="100000"/>
              <a:buChar char="•"/>
            </a:pPr>
            <a:r>
              <a:rPr lang="en-US" sz="3000" dirty="0">
                <a:solidFill>
                  <a:srgbClr val="1E1C1A"/>
                </a:solidFill>
                <a:latin typeface="Georgia" pitchFamily="34" charset="0"/>
                <a:ea typeface="Georgia" pitchFamily="34" charset="-122"/>
                <a:cs typeface="Georgia" pitchFamily="34" charset="-120"/>
              </a:rPr>
              <a:t>Share the peace! (Wave and say, “Peace be with you!”)</a:t>
            </a:r>
            <a:endParaRPr lang="en-US" sz="4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shepherd carrying a lamb">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help us make a smooth road for peace. Hold us close like a shepherd holds the lambs.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33</Slides>
  <Notes>33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Peace: John the Baptist prepares the way</dc:title>
  <dc:subject>Sunday school lesson: Isaiah 40:1–11; Mark 1:1–8</dc:subject>
  <dc:creator>Mainline Christian</dc:creator>
  <cp:lastModifiedBy>Mainline Christian</cp:lastModifiedBy>
  <cp:revision>1</cp:revision>
  <dcterms:created xsi:type="dcterms:W3CDTF">2026-10-22T13:47:02Z</dcterms:created>
  <dcterms:modified xsi:type="dcterms:W3CDTF">2026-10-22T13:47:02Z</dcterms:modified>
</cp:coreProperties>
</file>