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children. Today’s story comes from Mark 13:24–37.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the wreath. Ask the children what they see. Today is the first Sunday of Advent, when the church gets ready for Christmas.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Nobody knew when the owner would come home: in the evening, at midnight, when the rooster crows, or in the morning. So the doorkeeper had to stay awake.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verse slowly. Jesus said this to everyone. That means every child here, and every grown-up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Turn on the flashlight. Many churches call the first Advent candle the candle of hope. We wait for Christmas, when we remember that Jesus was born and brought God’s light to everyone.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Watch!. Jesus said, “What I tell you, I tell all: Watch!”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C: Watch!. Jesus said, “What I tell you, I tell all: Watch!”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The candle of hope. Hope means we know something good is coming, even before we see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C: The candle of hope. Hope means we know something good is coming, even before we see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A light. Jesus brings God’s light, and hope is like a small light that helps us wait.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C: A light. Jesus brings God’s light, and hope is like a small light that helps us wait.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the children for listening so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children to repeat each line after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1.png"/><Relationship Id="rId3" Type="http://schemas.openxmlformats.org/officeDocument/2006/relationships/image" Target="../media/image-12-1.png"/><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914400"/>
            <a:ext cx="5394960" cy="4023360"/>
          </a:xfrm>
          <a:prstGeom prst="rect">
            <a:avLst/>
          </a:prstGeom>
          <a:noFill/>
          <a:ln/>
        </p:spPr>
        <p:txBody>
          <a:bodyPr wrap="square" lIns="0" tIns="0" rIns="0" bIns="0" rtlCol="0" anchor="ctr"/>
          <a:lstStyle/>
          <a:p>
            <a:pPr indent="0" marL="0">
              <a:lnSpc>
                <a:spcPct val="105000"/>
              </a:lnSpc>
              <a:spcAft>
                <a:spcPts val="1000"/>
              </a:spcAft>
              <a:buNone/>
            </a:pPr>
            <a:r>
              <a:rPr lang="en-US" sz="2000" dirty="0">
                <a:solidFill>
                  <a:srgbClr val="5F5850"/>
                </a:solidFill>
                <a:latin typeface="Georgia" pitchFamily="34" charset="0"/>
                <a:ea typeface="Georgia" pitchFamily="34" charset="-122"/>
                <a:cs typeface="Georgia" pitchFamily="34" charset="-120"/>
              </a:rPr>
              <a:t>Children’s sermon</a:t>
            </a:r>
            <a:endParaRPr lang="en-US" sz="2000" dirty="0"/>
          </a:p>
          <a:p>
            <a:pPr indent="0" marL="0">
              <a:lnSpc>
                <a:spcPct val="105000"/>
              </a:lnSpc>
              <a:spcAft>
                <a:spcPts val="1200"/>
              </a:spcAft>
              <a:buNone/>
            </a:pPr>
            <a:r>
              <a:rPr lang="en-US" sz="3700" b="1" dirty="0">
                <a:solidFill>
                  <a:srgbClr val="1E1C1A"/>
                </a:solidFill>
                <a:latin typeface="Georgia" pitchFamily="34" charset="0"/>
                <a:ea typeface="Georgia" pitchFamily="34" charset="-122"/>
                <a:cs typeface="Georgia" pitchFamily="34" charset="-120"/>
              </a:rPr>
              <a:t>Keep awake! A children’s sermon for the first Sunday of Advent</a:t>
            </a:r>
            <a:endParaRPr lang="en-US" sz="2000" dirty="0"/>
          </a:p>
          <a:p>
            <a:pPr indent="0" marL="0">
              <a:lnSpc>
                <a:spcPct val="105000"/>
              </a:lnSpc>
              <a:buNone/>
            </a:pPr>
            <a:r>
              <a:rPr lang="en-US" sz="2800" dirty="0">
                <a:solidFill>
                  <a:srgbClr val="A6141C"/>
                </a:solidFill>
                <a:latin typeface="Georgia" pitchFamily="34" charset="0"/>
                <a:ea typeface="Georgia" pitchFamily="34" charset="-122"/>
                <a:cs typeface="Georgia" pitchFamily="34" charset="-120"/>
              </a:rPr>
              <a:t>Mark 13:24–37</a:t>
            </a:r>
            <a:endParaRPr lang="en-US" sz="2000" dirty="0"/>
          </a:p>
        </p:txBody>
      </p:sp>
      <p:sp>
        <p:nvSpPr>
          <p:cNvPr id="5" name="Shape 2"/>
          <p:cNvSpPr/>
          <p:nvPr/>
        </p:nvSpPr>
        <p:spPr>
          <a:xfrm>
            <a:off x="749808" y="5715000"/>
            <a:ext cx="73152" cy="201168"/>
          </a:xfrm>
          <a:prstGeom prst="rect">
            <a:avLst/>
          </a:prstGeom>
          <a:solidFill>
            <a:srgbClr val="A6141C"/>
          </a:solidFill>
          <a:ln w="12700">
            <a:solidFill>
              <a:srgbClr val="A6141C"/>
            </a:solidFill>
            <a:prstDash val="solid"/>
          </a:ln>
        </p:spPr>
      </p:sp>
      <p:sp>
        <p:nvSpPr>
          <p:cNvPr id="6" name="Shape 3"/>
          <p:cNvSpPr/>
          <p:nvPr/>
        </p:nvSpPr>
        <p:spPr>
          <a:xfrm>
            <a:off x="685800" y="5779008"/>
            <a:ext cx="201168" cy="73152"/>
          </a:xfrm>
          <a:prstGeom prst="rect">
            <a:avLst/>
          </a:prstGeom>
          <a:solidFill>
            <a:srgbClr val="A6141C"/>
          </a:solidFill>
          <a:ln w="12700">
            <a:solidFill>
              <a:srgbClr val="A6141C"/>
            </a:solidFill>
            <a:prstDash val="solid"/>
          </a:ln>
        </p:spPr>
      </p:sp>
      <p:sp>
        <p:nvSpPr>
          <p:cNvPr id="7" name="Text 4"/>
          <p:cNvSpPr/>
          <p:nvPr/>
        </p:nvSpPr>
        <p:spPr>
          <a:xfrm>
            <a:off x="960120" y="5641848"/>
            <a:ext cx="3657600" cy="347472"/>
          </a:xfrm>
          <a:prstGeom prst="rect">
            <a:avLst/>
          </a:prstGeom>
          <a:noFill/>
          <a:ln/>
        </p:spPr>
        <p:txBody>
          <a:bodyPr wrap="square" lIns="0" tIns="0" rIns="0" bIns="0" rtlCol="0" anchor="ctr"/>
          <a:lstStyle/>
          <a:p>
            <a:pPr indent="0" marL="0">
              <a:buNone/>
            </a:pPr>
            <a:r>
              <a:rPr lang="en-US" sz="1600" b="1" dirty="0">
                <a:solidFill>
                  <a:srgbClr val="1E1C1A"/>
                </a:solidFill>
                <a:latin typeface="Georgia" pitchFamily="34" charset="0"/>
                <a:ea typeface="Georgia" pitchFamily="34" charset="-122"/>
                <a:cs typeface="Georgia" pitchFamily="34" charset="-120"/>
              </a:rPr>
              <a:t>Mainline Christian</a:t>
            </a:r>
            <a:endParaRPr lang="en-US" sz="1600" dirty="0"/>
          </a:p>
        </p:txBody>
      </p:sp>
      <p:pic>
        <p:nvPicPr>
          <p:cNvPr id="8" name="Image 0" descr="wreath">    </p:cNvPr>
          <p:cNvPicPr>
            <a:picLocks noChangeAspect="1"/>
          </p:cNvPicPr>
          <p:nvPr/>
        </p:nvPicPr>
        <p:blipFill>
          <a:blip r:embed="rId1"/>
          <a:stretch>
            <a:fillRect/>
          </a:stretch>
        </p:blipFill>
        <p:spPr>
          <a:xfrm>
            <a:off x="7166564" y="1642217"/>
            <a:ext cx="3573567" cy="357356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wreath">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What is this?</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An Advent wreath! A circle of green with four candles.</a:t>
            </a:r>
            <a:endParaRPr lang="en-US" sz="4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house">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Waiting by the door</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Jesus told about a helper who kept watch for the owner to come home.</a:t>
            </a:r>
            <a:endParaRPr lang="en-US" sz="4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lamp">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buNone/>
            </a:pPr>
            <a:r>
              <a:rPr lang="en-US" sz="4000" dirty="0">
                <a:solidFill>
                  <a:srgbClr val="1E1C1A"/>
                </a:solidFill>
                <a:latin typeface="Georgia" pitchFamily="34" charset="0"/>
                <a:ea typeface="Georgia" pitchFamily="34" charset="-122"/>
                <a:cs typeface="Georgia" pitchFamily="34" charset="-120"/>
              </a:rPr>
              <a:t>“What I tell you, I tell all: Watch!”</a:t>
            </a:r>
            <a:endParaRPr lang="en-US" sz="4000" dirty="0"/>
          </a:p>
          <a:p>
            <a:pPr algn="l" indent="0" marL="0">
              <a:lnSpc>
                <a:spcPct val="110000"/>
              </a:lnSpc>
              <a:buNone/>
            </a:pPr>
            <a:r>
              <a:rPr lang="en-US" sz="2400" dirty="0">
                <a:solidFill>
                  <a:srgbClr val="A6141C"/>
                </a:solidFill>
                <a:latin typeface="Georgia" pitchFamily="34" charset="0"/>
                <a:ea typeface="Georgia" pitchFamily="34" charset="-122"/>
                <a:cs typeface="Georgia" pitchFamily="34" charset="-120"/>
              </a:rPr>
              <a:t>Mark 13:37</a:t>
            </a:r>
            <a:endParaRPr lang="en-US" sz="4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 shining candle">    </p:cNvPr>
          <p:cNvPicPr>
            <a:picLocks noChangeAspect="1"/>
          </p:cNvPicPr>
          <p:nvPr/>
        </p:nvPicPr>
        <p:blipFill>
          <a:blip r:embed="rId1"/>
          <a:stretch>
            <a:fillRect/>
          </a:stretch>
        </p:blipFill>
        <p:spPr>
          <a:xfrm>
            <a:off x="6400800" y="1468869"/>
            <a:ext cx="5105095" cy="3828821"/>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The candle of hope</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Hope is a small light in a dark place. Something good is coming!</a:t>
            </a:r>
            <a:endParaRPr lang="en-US" sz="4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1 of 3</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Jesus tell everyone to do?</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Sleep!</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Hide!</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Watch!</a:t>
            </a:r>
            <a:endParaRPr lang="en-US" sz="3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1 of 3</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Jesus tell everyone to do?</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Sleep!</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Hide!</a:t>
            </a:r>
            <a:endParaRPr lang="en-US" sz="3000" dirty="0"/>
          </a:p>
        </p:txBody>
      </p:sp>
      <p:sp>
        <p:nvSpPr>
          <p:cNvPr id="14" name="Shape 11"/>
          <p:cNvSpPr/>
          <p:nvPr/>
        </p:nvSpPr>
        <p:spPr>
          <a:xfrm>
            <a:off x="685800" y="3566160"/>
            <a:ext cx="5272888" cy="1188720"/>
          </a:xfrm>
          <a:prstGeom prst="roundRect">
            <a:avLst>
              <a:gd name="adj" fmla="val 9231"/>
            </a:avLst>
          </a:prstGeom>
          <a:solidFill>
            <a:srgbClr val="E8F4E6"/>
          </a:solidFill>
          <a:ln w="31750">
            <a:solidFill>
              <a:srgbClr val="2F7D3B"/>
            </a:solidFill>
            <a:prstDash val="solid"/>
          </a:ln>
        </p:spPr>
      </p:sp>
      <p:sp>
        <p:nvSpPr>
          <p:cNvPr id="15" name="Shape 12"/>
          <p:cNvSpPr/>
          <p:nvPr/>
        </p:nvSpPr>
        <p:spPr>
          <a:xfrm>
            <a:off x="886968" y="3877056"/>
            <a:ext cx="566928" cy="566928"/>
          </a:xfrm>
          <a:prstGeom prst="ellipse">
            <a:avLst/>
          </a:prstGeom>
          <a:solidFill>
            <a:srgbClr val="2F7D3B"/>
          </a:solidFill>
          <a:ln w="12700">
            <a:solidFill>
              <a:srgbClr val="2F7D3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Watch!</a:t>
            </a:r>
            <a:endParaRPr lang="en-US" sz="3000" dirty="0"/>
          </a:p>
        </p:txBody>
      </p:sp>
      <p:sp>
        <p:nvSpPr>
          <p:cNvPr id="18" name="Text 15"/>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C. </a:t>
            </a:r>
            <a:pPr indent="0" marL="0">
              <a:buNone/>
            </a:pPr>
            <a:r>
              <a:rPr lang="en-US" sz="2800" dirty="0">
                <a:solidFill>
                  <a:srgbClr val="1E1C1A"/>
                </a:solidFill>
                <a:latin typeface="Georgia" pitchFamily="34" charset="0"/>
                <a:ea typeface="Georgia" pitchFamily="34" charset="-122"/>
                <a:cs typeface="Georgia" pitchFamily="34" charset="-120"/>
              </a:rPr>
              <a:t>Jesus said, “What I tell you, I tell all: Watch!”</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2 of 3</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100" b="1" dirty="0">
                <a:solidFill>
                  <a:srgbClr val="1E1C1A"/>
                </a:solidFill>
                <a:latin typeface="Georgia" pitchFamily="34" charset="0"/>
                <a:ea typeface="Georgia" pitchFamily="34" charset="-122"/>
                <a:cs typeface="Georgia" pitchFamily="34" charset="-120"/>
              </a:rPr>
              <a:t>What do many churches call the first Advent candle?</a:t>
            </a:r>
            <a:endParaRPr lang="en-US" sz="31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The candle of snow</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The candle of sleep</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The candle of hope</a:t>
            </a:r>
            <a:endParaRPr lang="en-US" sz="3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2 of 3</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100" b="1" dirty="0">
                <a:solidFill>
                  <a:srgbClr val="1E1C1A"/>
                </a:solidFill>
                <a:latin typeface="Georgia" pitchFamily="34" charset="0"/>
                <a:ea typeface="Georgia" pitchFamily="34" charset="-122"/>
                <a:cs typeface="Georgia" pitchFamily="34" charset="-120"/>
              </a:rPr>
              <a:t>What do many churches call the first Advent candle?</a:t>
            </a:r>
            <a:endParaRPr lang="en-US" sz="31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The candle of snow</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The candle of sleep</a:t>
            </a:r>
            <a:endParaRPr lang="en-US" sz="3000" dirty="0"/>
          </a:p>
        </p:txBody>
      </p:sp>
      <p:sp>
        <p:nvSpPr>
          <p:cNvPr id="14" name="Shape 11"/>
          <p:cNvSpPr/>
          <p:nvPr/>
        </p:nvSpPr>
        <p:spPr>
          <a:xfrm>
            <a:off x="685800" y="3566160"/>
            <a:ext cx="5272888" cy="1188720"/>
          </a:xfrm>
          <a:prstGeom prst="roundRect">
            <a:avLst>
              <a:gd name="adj" fmla="val 9231"/>
            </a:avLst>
          </a:prstGeom>
          <a:solidFill>
            <a:srgbClr val="E8F4E6"/>
          </a:solidFill>
          <a:ln w="31750">
            <a:solidFill>
              <a:srgbClr val="2F7D3B"/>
            </a:solidFill>
            <a:prstDash val="solid"/>
          </a:ln>
        </p:spPr>
      </p:sp>
      <p:sp>
        <p:nvSpPr>
          <p:cNvPr id="15" name="Shape 12"/>
          <p:cNvSpPr/>
          <p:nvPr/>
        </p:nvSpPr>
        <p:spPr>
          <a:xfrm>
            <a:off x="886968" y="3877056"/>
            <a:ext cx="566928" cy="566928"/>
          </a:xfrm>
          <a:prstGeom prst="ellipse">
            <a:avLst/>
          </a:prstGeom>
          <a:solidFill>
            <a:srgbClr val="2F7D3B"/>
          </a:solidFill>
          <a:ln w="12700">
            <a:solidFill>
              <a:srgbClr val="2F7D3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The candle of hope</a:t>
            </a:r>
            <a:endParaRPr lang="en-US" sz="3000" dirty="0"/>
          </a:p>
        </p:txBody>
      </p:sp>
      <p:sp>
        <p:nvSpPr>
          <p:cNvPr id="18" name="Text 15"/>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C. </a:t>
            </a:r>
            <a:pPr indent="0" marL="0">
              <a:buNone/>
            </a:pPr>
            <a:r>
              <a:rPr lang="en-US" sz="2800" dirty="0">
                <a:solidFill>
                  <a:srgbClr val="1E1C1A"/>
                </a:solidFill>
                <a:latin typeface="Georgia" pitchFamily="34" charset="0"/>
                <a:ea typeface="Georgia" pitchFamily="34" charset="-122"/>
                <a:cs typeface="Georgia" pitchFamily="34" charset="-120"/>
              </a:rPr>
              <a:t>Hope means we know something good is coming, even before we see it.</a:t>
            </a:r>
            <a:endParaRPr 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3 of 3</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helps us see in the dark?</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blanket</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pillow</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 light</a:t>
            </a:r>
            <a:endParaRPr lang="en-US" sz="3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3 of 3</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helps us see in the dark?</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 blanket</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A pillow</a:t>
            </a:r>
            <a:endParaRPr lang="en-US" sz="3000" dirty="0"/>
          </a:p>
        </p:txBody>
      </p:sp>
      <p:sp>
        <p:nvSpPr>
          <p:cNvPr id="14" name="Shape 11"/>
          <p:cNvSpPr/>
          <p:nvPr/>
        </p:nvSpPr>
        <p:spPr>
          <a:xfrm>
            <a:off x="685800" y="3566160"/>
            <a:ext cx="5272888" cy="1188720"/>
          </a:xfrm>
          <a:prstGeom prst="roundRect">
            <a:avLst>
              <a:gd name="adj" fmla="val 9231"/>
            </a:avLst>
          </a:prstGeom>
          <a:solidFill>
            <a:srgbClr val="E8F4E6"/>
          </a:solidFill>
          <a:ln w="31750">
            <a:solidFill>
              <a:srgbClr val="2F7D3B"/>
            </a:solidFill>
            <a:prstDash val="solid"/>
          </a:ln>
        </p:spPr>
      </p:sp>
      <p:sp>
        <p:nvSpPr>
          <p:cNvPr id="15" name="Shape 12"/>
          <p:cNvSpPr/>
          <p:nvPr/>
        </p:nvSpPr>
        <p:spPr>
          <a:xfrm>
            <a:off x="886968" y="3877056"/>
            <a:ext cx="566928" cy="566928"/>
          </a:xfrm>
          <a:prstGeom prst="ellipse">
            <a:avLst/>
          </a:prstGeom>
          <a:solidFill>
            <a:srgbClr val="2F7D3B"/>
          </a:solidFill>
          <a:ln w="12700">
            <a:solidFill>
              <a:srgbClr val="2F7D3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A light</a:t>
            </a:r>
            <a:endParaRPr lang="en-US" sz="3000" dirty="0"/>
          </a:p>
        </p:txBody>
      </p:sp>
      <p:sp>
        <p:nvSpPr>
          <p:cNvPr id="18" name="Text 15"/>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C. </a:t>
            </a:r>
            <a:pPr indent="0" marL="0">
              <a:buNone/>
            </a:pPr>
            <a:r>
              <a:rPr lang="en-US" sz="2800" dirty="0">
                <a:solidFill>
                  <a:srgbClr val="1E1C1A"/>
                </a:solidFill>
                <a:latin typeface="Georgia" pitchFamily="34" charset="0"/>
                <a:ea typeface="Georgia" pitchFamily="34" charset="-122"/>
                <a:cs typeface="Georgia" pitchFamily="34" charset="-120"/>
              </a:rPr>
              <a:t>Jesus brings God’s light, and hope is like a small light that helps us wait.</a:t>
            </a:r>
            <a:endParaRPr lang="en-US"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Star">    </p:cNvPr>
          <p:cNvPicPr>
            <a:picLocks noChangeAspect="1"/>
          </p:cNvPicPr>
          <p:nvPr/>
        </p:nvPicPr>
        <p:blipFill>
          <a:blip r:embed="rId1"/>
          <a:stretch>
            <a:fillRect/>
          </a:stretch>
        </p:blipFill>
        <p:spPr>
          <a:xfrm>
            <a:off x="4480560" y="1234440"/>
            <a:ext cx="960120" cy="960120"/>
          </a:xfrm>
          <a:prstGeom prst="rect">
            <a:avLst/>
          </a:prstGeom>
        </p:spPr>
      </p:pic>
      <p:pic>
        <p:nvPicPr>
          <p:cNvPr id="5" name="Image 1" descr="Star">    </p:cNvPr>
          <p:cNvPicPr>
            <a:picLocks noChangeAspect="1"/>
          </p:cNvPicPr>
          <p:nvPr/>
        </p:nvPicPr>
        <p:blipFill>
          <a:blip r:embed="rId2"/>
          <a:stretch>
            <a:fillRect/>
          </a:stretch>
        </p:blipFill>
        <p:spPr>
          <a:xfrm>
            <a:off x="5623560" y="914400"/>
            <a:ext cx="960120" cy="960120"/>
          </a:xfrm>
          <a:prstGeom prst="rect">
            <a:avLst/>
          </a:prstGeom>
        </p:spPr>
      </p:pic>
      <p:pic>
        <p:nvPicPr>
          <p:cNvPr id="6" name="Image 2" descr="Star">    </p:cNvPr>
          <p:cNvPicPr>
            <a:picLocks noChangeAspect="1"/>
          </p:cNvPicPr>
          <p:nvPr/>
        </p:nvPicPr>
        <p:blipFill>
          <a:blip r:embed="rId3"/>
          <a:stretch>
            <a:fillRect/>
          </a:stretch>
        </p:blipFill>
        <p:spPr>
          <a:xfrm>
            <a:off x="6766560" y="1234440"/>
            <a:ext cx="960120" cy="960120"/>
          </a:xfrm>
          <a:prstGeom prst="rect">
            <a:avLst/>
          </a:prstGeom>
        </p:spPr>
      </p:pic>
      <p:sp>
        <p:nvSpPr>
          <p:cNvPr id="7" name="Text 1"/>
          <p:cNvSpPr/>
          <p:nvPr/>
        </p:nvSpPr>
        <p:spPr>
          <a:xfrm>
            <a:off x="685800" y="2468880"/>
            <a:ext cx="10820095" cy="2926080"/>
          </a:xfrm>
          <a:prstGeom prst="rect">
            <a:avLst/>
          </a:prstGeom>
          <a:noFill/>
          <a:ln/>
        </p:spPr>
        <p:txBody>
          <a:bodyPr wrap="square" lIns="0" tIns="0" rIns="0" bIns="0" rtlCol="0" anchor="ctr"/>
          <a:lstStyle/>
          <a:p>
            <a:pPr algn="ctr" indent="0" marL="0">
              <a:spcAft>
                <a:spcPts val="1000"/>
              </a:spcAft>
              <a:buNone/>
            </a:pPr>
            <a:r>
              <a:rPr lang="en-US" sz="6000" b="1" dirty="0">
                <a:solidFill>
                  <a:srgbClr val="A6141C"/>
                </a:solidFill>
                <a:latin typeface="Georgia" pitchFamily="34" charset="0"/>
                <a:ea typeface="Georgia" pitchFamily="34" charset="-122"/>
                <a:cs typeface="Georgia" pitchFamily="34" charset="-120"/>
              </a:rPr>
              <a:t>Great job!</a:t>
            </a:r>
            <a:endParaRPr lang="en-US" sz="6000" dirty="0"/>
          </a:p>
          <a:p>
            <a:pPr algn="ctr" indent="0" marL="0">
              <a:buNone/>
            </a:pPr>
            <a:r>
              <a:rPr lang="en-US" sz="3200" dirty="0">
                <a:solidFill>
                  <a:srgbClr val="1E1C1A"/>
                </a:solidFill>
                <a:latin typeface="Georgia" pitchFamily="34" charset="0"/>
                <a:ea typeface="Georgia" pitchFamily="34" charset="-122"/>
                <a:cs typeface="Georgia" pitchFamily="34" charset="-120"/>
              </a:rPr>
              <a:t>You finished all 3 questions.</a:t>
            </a:r>
            <a:endParaRPr lang="en-US" sz="6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ctr"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Let’s pray</a:t>
            </a:r>
            <a:endParaRPr lang="en-US" sz="4000" dirty="0"/>
          </a:p>
          <a:p>
            <a:pPr algn="ctr" indent="0" marL="0">
              <a:lnSpc>
                <a:spcPct val="110000"/>
              </a:lnSpc>
              <a:buNone/>
            </a:pPr>
            <a:r>
              <a:rPr lang="en-US" sz="3600" dirty="0">
                <a:solidFill>
                  <a:srgbClr val="1E1C1A"/>
                </a:solidFill>
                <a:latin typeface="Georgia" pitchFamily="34" charset="0"/>
                <a:ea typeface="Georgia" pitchFamily="34" charset="-122"/>
                <a:cs typeface="Georgia" pitchFamily="34" charset="-120"/>
              </a:rPr>
              <a:t>Dear God, thank you for the light of hope. Help us stay awake for your love. Come, Lord Jesus! Amen.</a:t>
            </a:r>
            <a:endParaRPr lang="en-US" sz="4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Georgia"/>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Mainline Christian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Keep awake! A children’s sermon for the first Sunday of Advent</dc:title>
  <dc:subject>Children’s sermon: Mark 13:24–37</dc:subject>
  <dc:creator>Mainline Christian</dc:creator>
  <cp:lastModifiedBy>Mainline Christian</cp:lastModifiedBy>
  <cp:revision>1</cp:revision>
  <dcterms:created xsi:type="dcterms:W3CDTF">2026-10-22T13:47:09Z</dcterms:created>
  <dcterms:modified xsi:type="dcterms:W3CDTF">2026-10-22T13:47:09Z</dcterms:modified>
</cp:coreProperties>
</file>